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sldIdLst>
    <p:sldId id="323" r:id="rId2"/>
    <p:sldId id="279" r:id="rId3"/>
    <p:sldId id="280" r:id="rId4"/>
    <p:sldId id="281" r:id="rId5"/>
    <p:sldId id="282" r:id="rId6"/>
    <p:sldId id="283" r:id="rId7"/>
    <p:sldId id="284" r:id="rId8"/>
    <p:sldId id="256" r:id="rId9"/>
    <p:sldId id="285" r:id="rId10"/>
    <p:sldId id="286" r:id="rId11"/>
    <p:sldId id="257" r:id="rId12"/>
    <p:sldId id="258" r:id="rId13"/>
    <p:sldId id="259" r:id="rId14"/>
    <p:sldId id="322" r:id="rId15"/>
    <p:sldId id="337" r:id="rId16"/>
    <p:sldId id="268" r:id="rId17"/>
    <p:sldId id="288" r:id="rId18"/>
    <p:sldId id="269" r:id="rId19"/>
    <p:sldId id="289" r:id="rId20"/>
    <p:sldId id="272" r:id="rId21"/>
    <p:sldId id="270" r:id="rId22"/>
    <p:sldId id="273" r:id="rId23"/>
    <p:sldId id="290" r:id="rId24"/>
    <p:sldId id="291" r:id="rId25"/>
    <p:sldId id="292" r:id="rId26"/>
    <p:sldId id="293" r:id="rId27"/>
    <p:sldId id="294" r:id="rId28"/>
    <p:sldId id="326" r:id="rId29"/>
    <p:sldId id="295" r:id="rId30"/>
    <p:sldId id="296" r:id="rId31"/>
    <p:sldId id="297" r:id="rId32"/>
    <p:sldId id="324" r:id="rId33"/>
    <p:sldId id="325" r:id="rId34"/>
    <p:sldId id="298" r:id="rId35"/>
    <p:sldId id="260" r:id="rId36"/>
    <p:sldId id="299" r:id="rId37"/>
    <p:sldId id="275" r:id="rId38"/>
    <p:sldId id="300" r:id="rId39"/>
    <p:sldId id="301" r:id="rId40"/>
    <p:sldId id="302" r:id="rId41"/>
    <p:sldId id="303" r:id="rId42"/>
    <p:sldId id="304" r:id="rId43"/>
    <p:sldId id="305" r:id="rId44"/>
    <p:sldId id="307" r:id="rId45"/>
    <p:sldId id="308" r:id="rId46"/>
    <p:sldId id="327" r:id="rId47"/>
    <p:sldId id="328" r:id="rId48"/>
    <p:sldId id="329" r:id="rId49"/>
    <p:sldId id="330" r:id="rId50"/>
    <p:sldId id="310" r:id="rId51"/>
    <p:sldId id="262" r:id="rId52"/>
    <p:sldId id="263" r:id="rId53"/>
    <p:sldId id="312" r:id="rId54"/>
    <p:sldId id="313" r:id="rId55"/>
    <p:sldId id="314" r:id="rId56"/>
    <p:sldId id="264" r:id="rId57"/>
    <p:sldId id="315" r:id="rId58"/>
    <p:sldId id="277" r:id="rId59"/>
    <p:sldId id="265" r:id="rId60"/>
    <p:sldId id="316" r:id="rId61"/>
    <p:sldId id="331" r:id="rId62"/>
    <p:sldId id="338" r:id="rId63"/>
    <p:sldId id="266" r:id="rId64"/>
    <p:sldId id="267" r:id="rId65"/>
    <p:sldId id="317" r:id="rId66"/>
    <p:sldId id="339" r:id="rId67"/>
    <p:sldId id="318" r:id="rId68"/>
    <p:sldId id="319" r:id="rId69"/>
    <p:sldId id="320" r:id="rId70"/>
    <p:sldId id="336" r:id="rId71"/>
    <p:sldId id="332" r:id="rId72"/>
    <p:sldId id="334"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DiMaggio" initials="RD" lastIdx="3" clrIdx="0">
    <p:extLst>
      <p:ext uri="{19B8F6BF-5375-455C-9EA6-DF929625EA0E}">
        <p15:presenceInfo xmlns:p15="http://schemas.microsoft.com/office/powerpoint/2012/main" userId="S::rachel.dimaggio@ascendlearning.com::fa08c6a1-9dd1-4f09-91c6-7302fc25c78b" providerId="AD"/>
      </p:ext>
    </p:extLst>
  </p:cmAuthor>
  <p:cmAuthor id="2" name="Loren-Marie Durr" initials="LMD" lastIdx="2" clrIdx="1">
    <p:extLst>
      <p:ext uri="{19B8F6BF-5375-455C-9EA6-DF929625EA0E}">
        <p15:presenceInfo xmlns:p15="http://schemas.microsoft.com/office/powerpoint/2012/main" userId="Loren-Marie Durr" providerId="None"/>
      </p:ext>
    </p:extLst>
  </p:cmAuthor>
  <p:cmAuthor id="3" name="Rachel DiMaggio" initials="RD [2]" lastIdx="1" clrIdx="2">
    <p:extLst>
      <p:ext uri="{19B8F6BF-5375-455C-9EA6-DF929625EA0E}">
        <p15:presenceInfo xmlns:p15="http://schemas.microsoft.com/office/powerpoint/2012/main" userId="Rachel DiMagg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9" autoAdjust="0"/>
    <p:restoredTop sz="94848"/>
  </p:normalViewPr>
  <p:slideViewPr>
    <p:cSldViewPr>
      <p:cViewPr>
        <p:scale>
          <a:sx n="100" d="100"/>
          <a:sy n="100" d="100"/>
        </p:scale>
        <p:origin x="1336"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6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D3C8587-A3C0-DD4B-988C-72EE0073C6B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dirty="0"/>
          </a:p>
        </p:txBody>
      </p:sp>
      <p:sp>
        <p:nvSpPr>
          <p:cNvPr id="59395" name="Rectangle 3">
            <a:extLst>
              <a:ext uri="{FF2B5EF4-FFF2-40B4-BE49-F238E27FC236}">
                <a16:creationId xmlns:a16="http://schemas.microsoft.com/office/drawing/2014/main" id="{166645FD-9DF6-594C-9E85-00420B44F096}"/>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mn-cs"/>
              </a:defRPr>
            </a:lvl1pPr>
          </a:lstStyle>
          <a:p>
            <a:pPr>
              <a:defRPr/>
            </a:pPr>
            <a:endParaRPr lang="en-US" dirty="0"/>
          </a:p>
        </p:txBody>
      </p:sp>
      <p:sp>
        <p:nvSpPr>
          <p:cNvPr id="59396" name="Rectangle 4">
            <a:extLst>
              <a:ext uri="{FF2B5EF4-FFF2-40B4-BE49-F238E27FC236}">
                <a16:creationId xmlns:a16="http://schemas.microsoft.com/office/drawing/2014/main" id="{C2D225B3-A493-E041-8BB9-D0D62B28DDD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 xmlns:a14="http://schemas.microsoft.com/office/drawing/2010/main" val="1"/>
            </a:ext>
          </a:extLst>
        </p:spPr>
      </p:sp>
      <p:sp>
        <p:nvSpPr>
          <p:cNvPr id="59397" name="Rectangle 5">
            <a:extLst>
              <a:ext uri="{FF2B5EF4-FFF2-40B4-BE49-F238E27FC236}">
                <a16:creationId xmlns:a16="http://schemas.microsoft.com/office/drawing/2014/main" id="{4ABC61F0-83D7-1444-9355-90DD8F2A5C2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a:extLst>
              <a:ext uri="{FF2B5EF4-FFF2-40B4-BE49-F238E27FC236}">
                <a16:creationId xmlns:a16="http://schemas.microsoft.com/office/drawing/2014/main" id="{A36D0CD1-948F-A64C-84C8-186D2D44626B}"/>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dirty="0"/>
          </a:p>
        </p:txBody>
      </p:sp>
      <p:sp>
        <p:nvSpPr>
          <p:cNvPr id="59399" name="Rectangle 7">
            <a:extLst>
              <a:ext uri="{FF2B5EF4-FFF2-40B4-BE49-F238E27FC236}">
                <a16:creationId xmlns:a16="http://schemas.microsoft.com/office/drawing/2014/main" id="{024AD47E-166E-B144-9FDB-0F4C8A4462B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440F647-5CD0-0347-85A3-855BDBDD76C7}" type="slidenum">
              <a:rPr lang="en-US" altLang="en-US"/>
              <a:pPr>
                <a:defRPr/>
              </a:pPr>
              <a:t>‹#›</a:t>
            </a:fld>
            <a:endParaRPr lang="en-US" altLang="en-US" dirty="0"/>
          </a:p>
        </p:txBody>
      </p:sp>
    </p:spTree>
    <p:extLst>
      <p:ext uri="{BB962C8B-B14F-4D97-AF65-F5344CB8AC3E}">
        <p14:creationId xmlns:p14="http://schemas.microsoft.com/office/powerpoint/2010/main" val="412691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A26FB-85D0-8343-ACF9-F83B10712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AD436-16A1-F243-B2D8-FADE38B8E161}"/>
              </a:ext>
            </a:extLst>
          </p:cNvPr>
          <p:cNvSpPr>
            <a:spLocks noGrp="1"/>
          </p:cNvSpPr>
          <p:nvPr>
            <p:ph type="body" idx="1"/>
          </p:nvPr>
        </p:nvSpPr>
        <p:spPr/>
        <p:txBody>
          <a:bodyPr/>
          <a:lstStyle/>
          <a:p>
            <a:pPr eaLnBrk="1" hangingPunct="1">
              <a:defRPr/>
            </a:pPr>
            <a:endParaRPr lang="en-US" dirty="0">
              <a:cs typeface="+mn-cs"/>
            </a:endParaRPr>
          </a:p>
        </p:txBody>
      </p:sp>
      <p:sp>
        <p:nvSpPr>
          <p:cNvPr id="4" name="Slide Number Placeholder 3">
            <a:extLst>
              <a:ext uri="{FF2B5EF4-FFF2-40B4-BE49-F238E27FC236}">
                <a16:creationId xmlns:a16="http://schemas.microsoft.com/office/drawing/2014/main" id="{6359604F-2032-E445-A746-6437705E1118}"/>
              </a:ext>
            </a:extLst>
          </p:cNvPr>
          <p:cNvSpPr>
            <a:spLocks noGrp="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defRPr/>
            </a:pPr>
            <a:fld id="{38409C5C-ABA9-EA46-AF06-1221058D7D6D}" type="slidenum">
              <a:rPr lang="en-US" altLang="en-US" smtClean="0"/>
              <a:pPr eaLnBrk="1" hangingPunct="1">
                <a:spcBef>
                  <a:spcPct val="0"/>
                </a:spcBef>
                <a:defRPr/>
              </a:pPr>
              <a:t>1</a:t>
            </a:fld>
            <a:endParaRPr lang="en-US" altLang="en-US" dirty="0"/>
          </a:p>
        </p:txBody>
      </p:sp>
    </p:spTree>
    <p:extLst>
      <p:ext uri="{BB962C8B-B14F-4D97-AF65-F5344CB8AC3E}">
        <p14:creationId xmlns:p14="http://schemas.microsoft.com/office/powerpoint/2010/main" val="366874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4746C-92B6-5749-ADE6-D1812FE89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89924-D9F8-8A4F-A551-C63DC50D5A23}"/>
              </a:ext>
            </a:extLst>
          </p:cNvPr>
          <p:cNvSpPr>
            <a:spLocks noGrp="1"/>
          </p:cNvSpPr>
          <p:nvPr>
            <p:ph type="body" idx="1"/>
          </p:nvPr>
        </p:nvSpPr>
        <p:spPr/>
        <p:txBody>
          <a:bodyPr/>
          <a:lstStyle/>
          <a:p>
            <a:pPr eaLnBrk="1" hangingPunct="1">
              <a:defRPr/>
            </a:pPr>
            <a:endParaRPr lang="en-US" dirty="0">
              <a:cs typeface="+mn-cs"/>
            </a:endParaRPr>
          </a:p>
        </p:txBody>
      </p:sp>
      <p:sp>
        <p:nvSpPr>
          <p:cNvPr id="4" name="Slide Number Placeholder 3">
            <a:extLst>
              <a:ext uri="{FF2B5EF4-FFF2-40B4-BE49-F238E27FC236}">
                <a16:creationId xmlns:a16="http://schemas.microsoft.com/office/drawing/2014/main" id="{5C5518D4-817F-804F-8DA8-52107CD47F4F}"/>
              </a:ext>
            </a:extLst>
          </p:cNvPr>
          <p:cNvSpPr>
            <a:spLocks noGrp="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defRPr/>
            </a:pPr>
            <a:fld id="{C2A545FE-3A22-1845-9ACC-620B077A1456}" type="slidenum">
              <a:rPr lang="en-US" altLang="en-US" smtClean="0"/>
              <a:pPr eaLnBrk="1" hangingPunct="1">
                <a:spcBef>
                  <a:spcPct val="0"/>
                </a:spcBef>
                <a:defRPr/>
              </a:pPr>
              <a:t>48</a:t>
            </a:fld>
            <a:endParaRPr lang="en-US" altLang="en-US" dirty="0"/>
          </a:p>
        </p:txBody>
      </p:sp>
    </p:spTree>
    <p:extLst>
      <p:ext uri="{BB962C8B-B14F-4D97-AF65-F5344CB8AC3E}">
        <p14:creationId xmlns:p14="http://schemas.microsoft.com/office/powerpoint/2010/main" val="229010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4C4B30-C2F3-3747-B90A-C33E285B3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F1E67-A6AD-5348-80AE-A879A7B8AF5A}"/>
              </a:ext>
            </a:extLst>
          </p:cNvPr>
          <p:cNvSpPr>
            <a:spLocks noGrp="1"/>
          </p:cNvSpPr>
          <p:nvPr>
            <p:ph type="body" idx="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D91436FE-0715-0642-8C4D-070C74958CC3}"/>
              </a:ext>
            </a:extLst>
          </p:cNvPr>
          <p:cNvSpPr>
            <a:spLocks noGrp="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defRPr/>
            </a:pPr>
            <a:fld id="{DD86FD7B-DC35-1947-9CE7-6B73CE18A53C}" type="slidenum">
              <a:rPr lang="en-US" altLang="en-US" smtClean="0"/>
              <a:pPr eaLnBrk="1" hangingPunct="1">
                <a:spcBef>
                  <a:spcPct val="0"/>
                </a:spcBef>
                <a:defRPr/>
              </a:pPr>
              <a:t>49</a:t>
            </a:fld>
            <a:endParaRPr lang="en-US" altLang="en-US" dirty="0"/>
          </a:p>
        </p:txBody>
      </p:sp>
    </p:spTree>
    <p:extLst>
      <p:ext uri="{BB962C8B-B14F-4D97-AF65-F5344CB8AC3E}">
        <p14:creationId xmlns:p14="http://schemas.microsoft.com/office/powerpoint/2010/main" val="182161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3A63095-1411-AC45-A5FE-5E41311C875B}"/>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defRPr/>
            </a:pPr>
            <a:fld id="{47BAA7F1-F898-804C-9348-C8C021ED43FA}" type="slidenum">
              <a:rPr lang="en-US" altLang="en-US" smtClean="0"/>
              <a:pPr eaLnBrk="1" hangingPunct="1">
                <a:spcBef>
                  <a:spcPct val="0"/>
                </a:spcBef>
                <a:defRPr/>
              </a:pPr>
              <a:t>70</a:t>
            </a:fld>
            <a:endParaRPr lang="en-US" altLang="en-US" dirty="0"/>
          </a:p>
        </p:txBody>
      </p:sp>
      <p:sp>
        <p:nvSpPr>
          <p:cNvPr id="236546" name="Rectangle 2">
            <a:extLst>
              <a:ext uri="{FF2B5EF4-FFF2-40B4-BE49-F238E27FC236}">
                <a16:creationId xmlns:a16="http://schemas.microsoft.com/office/drawing/2014/main" id="{A410E47B-5303-0442-88B0-C0A7020833A0}"/>
              </a:ext>
            </a:extLst>
          </p:cNvPr>
          <p:cNvSpPr>
            <a:spLocks noGrp="1" noRot="1" noChangeAspect="1" noChangeArrowheads="1" noTextEdit="1"/>
          </p:cNvSpPr>
          <p:nvPr>
            <p:ph type="sldImg"/>
          </p:nvPr>
        </p:nvSpPr>
        <p:spPr>
          <a:ln/>
          <a:extLst/>
        </p:spPr>
      </p:sp>
      <p:sp>
        <p:nvSpPr>
          <p:cNvPr id="236547" name="Rectangle 3">
            <a:extLst>
              <a:ext uri="{FF2B5EF4-FFF2-40B4-BE49-F238E27FC236}">
                <a16:creationId xmlns:a16="http://schemas.microsoft.com/office/drawing/2014/main" id="{2F467E49-EEB2-AF46-A42C-5A3FFEFCEE4B}"/>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25467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1EE92-A32F-5F40-B79D-010F4C613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6DCE5-BC22-114D-8AAD-9DBB686D0976}"/>
              </a:ext>
            </a:extLst>
          </p:cNvPr>
          <p:cNvSpPr>
            <a:spLocks noGrp="1"/>
          </p:cNvSpPr>
          <p:nvPr>
            <p:ph type="body" idx="1"/>
          </p:nvPr>
        </p:nvSpPr>
        <p:spPr/>
        <p:txBody>
          <a:bodyPr/>
          <a:lstStyle/>
          <a:p>
            <a:pPr eaLnBrk="1" hangingPunct="1">
              <a:defRPr/>
            </a:pPr>
            <a:endParaRPr lang="en-US" dirty="0">
              <a:cs typeface="+mn-cs"/>
            </a:endParaRPr>
          </a:p>
        </p:txBody>
      </p:sp>
      <p:sp>
        <p:nvSpPr>
          <p:cNvPr id="4" name="Slide Number Placeholder 3">
            <a:extLst>
              <a:ext uri="{FF2B5EF4-FFF2-40B4-BE49-F238E27FC236}">
                <a16:creationId xmlns:a16="http://schemas.microsoft.com/office/drawing/2014/main" id="{659610AB-E86B-C04F-9B04-EB1B8DDEF43E}"/>
              </a:ext>
            </a:extLst>
          </p:cNvPr>
          <p:cNvSpPr>
            <a:spLocks noGrp="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defRPr/>
            </a:pPr>
            <a:fld id="{B67250CF-F102-4C47-9137-AEBE6DDA81A7}" type="slidenum">
              <a:rPr lang="en-US" altLang="en-US" smtClean="0"/>
              <a:pPr eaLnBrk="1" hangingPunct="1">
                <a:spcBef>
                  <a:spcPct val="0"/>
                </a:spcBef>
                <a:defRPr/>
              </a:pPr>
              <a:t>71</a:t>
            </a:fld>
            <a:endParaRPr lang="en-US" altLang="en-US" dirty="0"/>
          </a:p>
        </p:txBody>
      </p:sp>
    </p:spTree>
    <p:extLst>
      <p:ext uri="{BB962C8B-B14F-4D97-AF65-F5344CB8AC3E}">
        <p14:creationId xmlns:p14="http://schemas.microsoft.com/office/powerpoint/2010/main" val="94968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7219" name="Rectangle 3"/>
          <p:cNvSpPr>
            <a:spLocks noGrp="1" noChangeArrowheads="1"/>
          </p:cNvSpPr>
          <p:nvPr>
            <p:ph type="subTitle" idx="1"/>
          </p:nvPr>
        </p:nvSpPr>
        <p:spPr>
          <a:xfrm>
            <a:off x="1371600" y="4419600"/>
            <a:ext cx="6400800" cy="1752600"/>
          </a:xfrm>
        </p:spPr>
        <p:txBody>
          <a:bodyPr/>
          <a:lstStyle>
            <a:lvl1pPr algn="ctr">
              <a:buFontTx/>
              <a:buNone/>
              <a:defRPr b="1">
                <a:solidFill>
                  <a:schemeClr val="bg1"/>
                </a:solidFill>
              </a:defRPr>
            </a:lvl1pPr>
          </a:lstStyle>
          <a:p>
            <a:pPr lvl="0"/>
            <a:r>
              <a:rPr lang="en-US" noProof="0"/>
              <a:t>Click to edit Master subtitle style</a:t>
            </a:r>
          </a:p>
        </p:txBody>
      </p:sp>
      <p:sp>
        <p:nvSpPr>
          <p:cNvPr id="137221" name="Rectangle 5"/>
          <p:cNvSpPr>
            <a:spLocks noGrp="1" noChangeArrowheads="1"/>
          </p:cNvSpPr>
          <p:nvPr>
            <p:ph type="ctrTitle" sz="quarter"/>
          </p:nvPr>
        </p:nvSpPr>
        <p:spPr>
          <a:xfrm>
            <a:off x="685800" y="2590800"/>
            <a:ext cx="7772400" cy="1470025"/>
          </a:xfrm>
        </p:spPr>
        <p:txBody>
          <a:bodyPr/>
          <a:lstStyle>
            <a:lvl1pPr>
              <a:defRPr sz="4400" b="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02896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1AB0681A-1D94-774B-B184-A2F50A449A89}"/>
              </a:ext>
            </a:extLst>
          </p:cNvPr>
          <p:cNvSpPr>
            <a:spLocks noGrp="1" noChangeArrowheads="1"/>
          </p:cNvSpPr>
          <p:nvPr>
            <p:ph type="sldNum" sz="quarter" idx="10"/>
          </p:nvPr>
        </p:nvSpPr>
        <p:spPr>
          <a:ln/>
        </p:spPr>
        <p:txBody>
          <a:bodyPr/>
          <a:lstStyle>
            <a:lvl1pPr>
              <a:defRPr/>
            </a:lvl1pPr>
          </a:lstStyle>
          <a:p>
            <a:pPr>
              <a:defRPr/>
            </a:pPr>
            <a:fld id="{05A80F70-EC4D-1746-B1D6-633CDEC16728}" type="slidenum">
              <a:rPr lang="en-US" altLang="en-US"/>
              <a:pPr>
                <a:defRPr/>
              </a:pPr>
              <a:t>‹#›</a:t>
            </a:fld>
            <a:endParaRPr lang="en-US" altLang="en-US" dirty="0"/>
          </a:p>
        </p:txBody>
      </p:sp>
    </p:spTree>
    <p:extLst>
      <p:ext uri="{BB962C8B-B14F-4D97-AF65-F5344CB8AC3E}">
        <p14:creationId xmlns:p14="http://schemas.microsoft.com/office/powerpoint/2010/main" val="57810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52400"/>
            <a:ext cx="21526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3055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4BE63041-04C4-D948-8874-75ECF0933E14}"/>
              </a:ext>
            </a:extLst>
          </p:cNvPr>
          <p:cNvSpPr>
            <a:spLocks noGrp="1" noChangeArrowheads="1"/>
          </p:cNvSpPr>
          <p:nvPr>
            <p:ph type="sldNum" sz="quarter" idx="10"/>
          </p:nvPr>
        </p:nvSpPr>
        <p:spPr>
          <a:ln/>
        </p:spPr>
        <p:txBody>
          <a:bodyPr/>
          <a:lstStyle>
            <a:lvl1pPr>
              <a:defRPr/>
            </a:lvl1pPr>
          </a:lstStyle>
          <a:p>
            <a:pPr>
              <a:defRPr/>
            </a:pPr>
            <a:fld id="{D88AF91E-2E04-234C-99D2-A5E724B44D19}" type="slidenum">
              <a:rPr lang="en-US" altLang="en-US"/>
              <a:pPr>
                <a:defRPr/>
              </a:pPr>
              <a:t>‹#›</a:t>
            </a:fld>
            <a:endParaRPr lang="en-US" altLang="en-US" dirty="0"/>
          </a:p>
        </p:txBody>
      </p:sp>
    </p:spTree>
    <p:extLst>
      <p:ext uri="{BB962C8B-B14F-4D97-AF65-F5344CB8AC3E}">
        <p14:creationId xmlns:p14="http://schemas.microsoft.com/office/powerpoint/2010/main" val="186767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447800"/>
            <a:ext cx="4038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83078909-BC49-F140-A40C-5365EEDF7C28}"/>
              </a:ext>
            </a:extLst>
          </p:cNvPr>
          <p:cNvSpPr>
            <a:spLocks noGrp="1" noChangeArrowheads="1"/>
          </p:cNvSpPr>
          <p:nvPr>
            <p:ph type="sldNum" sz="quarter" idx="10"/>
          </p:nvPr>
        </p:nvSpPr>
        <p:spPr>
          <a:ln/>
        </p:spPr>
        <p:txBody>
          <a:bodyPr/>
          <a:lstStyle>
            <a:lvl1pPr>
              <a:defRPr/>
            </a:lvl1pPr>
          </a:lstStyle>
          <a:p>
            <a:pPr>
              <a:defRPr/>
            </a:pPr>
            <a:fld id="{C6A7BA22-B93A-A242-86F4-EE2FC6414C45}" type="slidenum">
              <a:rPr lang="en-US" altLang="en-US"/>
              <a:pPr>
                <a:defRPr/>
              </a:pPr>
              <a:t>‹#›</a:t>
            </a:fld>
            <a:endParaRPr lang="en-US" altLang="en-US" dirty="0"/>
          </a:p>
        </p:txBody>
      </p:sp>
    </p:spTree>
    <p:extLst>
      <p:ext uri="{BB962C8B-B14F-4D97-AF65-F5344CB8AC3E}">
        <p14:creationId xmlns:p14="http://schemas.microsoft.com/office/powerpoint/2010/main" val="17451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3DE47B1-FD24-0845-8120-BA20602390A1}"/>
              </a:ext>
            </a:extLst>
          </p:cNvPr>
          <p:cNvSpPr>
            <a:spLocks noGrp="1" noChangeArrowheads="1"/>
          </p:cNvSpPr>
          <p:nvPr>
            <p:ph type="sldNum" sz="quarter" idx="10"/>
          </p:nvPr>
        </p:nvSpPr>
        <p:spPr>
          <a:ln/>
        </p:spPr>
        <p:txBody>
          <a:bodyPr/>
          <a:lstStyle>
            <a:lvl1pPr>
              <a:defRPr/>
            </a:lvl1pPr>
          </a:lstStyle>
          <a:p>
            <a:pPr>
              <a:defRPr/>
            </a:pPr>
            <a:fld id="{F5BB58BC-9F4E-0B4D-B94A-12BC8FF37852}" type="slidenum">
              <a:rPr lang="en-US" altLang="en-US"/>
              <a:pPr>
                <a:defRPr/>
              </a:pPr>
              <a:t>‹#›</a:t>
            </a:fld>
            <a:endParaRPr lang="en-US" altLang="en-US" dirty="0"/>
          </a:p>
        </p:txBody>
      </p:sp>
    </p:spTree>
    <p:extLst>
      <p:ext uri="{BB962C8B-B14F-4D97-AF65-F5344CB8AC3E}">
        <p14:creationId xmlns:p14="http://schemas.microsoft.com/office/powerpoint/2010/main" val="2228778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BE19862C-BAC9-7E4C-A816-2B88E0D66EAC}"/>
              </a:ext>
            </a:extLst>
          </p:cNvPr>
          <p:cNvSpPr>
            <a:spLocks noGrp="1" noChangeArrowheads="1"/>
          </p:cNvSpPr>
          <p:nvPr>
            <p:ph type="sldNum" sz="quarter" idx="10"/>
          </p:nvPr>
        </p:nvSpPr>
        <p:spPr>
          <a:ln/>
        </p:spPr>
        <p:txBody>
          <a:bodyPr/>
          <a:lstStyle>
            <a:lvl1pPr>
              <a:defRPr/>
            </a:lvl1pPr>
          </a:lstStyle>
          <a:p>
            <a:pPr>
              <a:defRPr/>
            </a:pPr>
            <a:fld id="{646417AC-AAB8-3A47-BE57-B37D4AAF72BC}" type="slidenum">
              <a:rPr lang="en-US" altLang="en-US"/>
              <a:pPr>
                <a:defRPr/>
              </a:pPr>
              <a:t>‹#›</a:t>
            </a:fld>
            <a:endParaRPr lang="en-US" altLang="en-US" dirty="0"/>
          </a:p>
        </p:txBody>
      </p:sp>
    </p:spTree>
    <p:extLst>
      <p:ext uri="{BB962C8B-B14F-4D97-AF65-F5344CB8AC3E}">
        <p14:creationId xmlns:p14="http://schemas.microsoft.com/office/powerpoint/2010/main" val="52936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68F25B99-0AEC-B043-8831-3D69F35DF746}"/>
              </a:ext>
            </a:extLst>
          </p:cNvPr>
          <p:cNvSpPr>
            <a:spLocks noGrp="1" noChangeArrowheads="1"/>
          </p:cNvSpPr>
          <p:nvPr>
            <p:ph type="sldNum" sz="quarter" idx="10"/>
          </p:nvPr>
        </p:nvSpPr>
        <p:spPr>
          <a:ln/>
        </p:spPr>
        <p:txBody>
          <a:bodyPr/>
          <a:lstStyle>
            <a:lvl1pPr>
              <a:defRPr/>
            </a:lvl1pPr>
          </a:lstStyle>
          <a:p>
            <a:pPr>
              <a:defRPr/>
            </a:pPr>
            <a:fld id="{578C3DAB-B7C9-A44F-81F7-6487306FDE98}" type="slidenum">
              <a:rPr lang="en-US" altLang="en-US"/>
              <a:pPr>
                <a:defRPr/>
              </a:pPr>
              <a:t>‹#›</a:t>
            </a:fld>
            <a:endParaRPr lang="en-US" altLang="en-US" dirty="0"/>
          </a:p>
        </p:txBody>
      </p:sp>
    </p:spTree>
    <p:extLst>
      <p:ext uri="{BB962C8B-B14F-4D97-AF65-F5344CB8AC3E}">
        <p14:creationId xmlns:p14="http://schemas.microsoft.com/office/powerpoint/2010/main" val="78917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985A0037-F870-7D45-9020-001B752AEBE6}"/>
              </a:ext>
            </a:extLst>
          </p:cNvPr>
          <p:cNvSpPr>
            <a:spLocks noGrp="1" noChangeArrowheads="1"/>
          </p:cNvSpPr>
          <p:nvPr>
            <p:ph type="sldNum" sz="quarter" idx="10"/>
          </p:nvPr>
        </p:nvSpPr>
        <p:spPr>
          <a:ln/>
        </p:spPr>
        <p:txBody>
          <a:bodyPr/>
          <a:lstStyle>
            <a:lvl1pPr>
              <a:defRPr/>
            </a:lvl1pPr>
          </a:lstStyle>
          <a:p>
            <a:pPr>
              <a:defRPr/>
            </a:pPr>
            <a:fld id="{BC7BC9DD-7CE0-DA4E-9442-5F1F5B449F8E}" type="slidenum">
              <a:rPr lang="en-US" altLang="en-US"/>
              <a:pPr>
                <a:defRPr/>
              </a:pPr>
              <a:t>‹#›</a:t>
            </a:fld>
            <a:endParaRPr lang="en-US" altLang="en-US" dirty="0"/>
          </a:p>
        </p:txBody>
      </p:sp>
    </p:spTree>
    <p:extLst>
      <p:ext uri="{BB962C8B-B14F-4D97-AF65-F5344CB8AC3E}">
        <p14:creationId xmlns:p14="http://schemas.microsoft.com/office/powerpoint/2010/main" val="353488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5B513C64-5313-1743-9D31-629C5DE57348}"/>
              </a:ext>
            </a:extLst>
          </p:cNvPr>
          <p:cNvSpPr>
            <a:spLocks noGrp="1" noChangeArrowheads="1"/>
          </p:cNvSpPr>
          <p:nvPr>
            <p:ph type="sldNum" sz="quarter" idx="10"/>
          </p:nvPr>
        </p:nvSpPr>
        <p:spPr>
          <a:ln/>
        </p:spPr>
        <p:txBody>
          <a:bodyPr/>
          <a:lstStyle>
            <a:lvl1pPr>
              <a:defRPr/>
            </a:lvl1pPr>
          </a:lstStyle>
          <a:p>
            <a:pPr>
              <a:defRPr/>
            </a:pPr>
            <a:fld id="{0A39F14C-82C4-AC4D-9981-95B4422C9C52}" type="slidenum">
              <a:rPr lang="en-US" altLang="en-US"/>
              <a:pPr>
                <a:defRPr/>
              </a:pPr>
              <a:t>‹#›</a:t>
            </a:fld>
            <a:endParaRPr lang="en-US" altLang="en-US" dirty="0"/>
          </a:p>
        </p:txBody>
      </p:sp>
    </p:spTree>
    <p:extLst>
      <p:ext uri="{BB962C8B-B14F-4D97-AF65-F5344CB8AC3E}">
        <p14:creationId xmlns:p14="http://schemas.microsoft.com/office/powerpoint/2010/main" val="312206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760FE76-0E70-DA4A-8DC0-3E08E0E28D48}"/>
              </a:ext>
            </a:extLst>
          </p:cNvPr>
          <p:cNvSpPr>
            <a:spLocks noGrp="1" noChangeArrowheads="1"/>
          </p:cNvSpPr>
          <p:nvPr>
            <p:ph type="sldNum" sz="quarter" idx="10"/>
          </p:nvPr>
        </p:nvSpPr>
        <p:spPr>
          <a:ln/>
        </p:spPr>
        <p:txBody>
          <a:bodyPr/>
          <a:lstStyle>
            <a:lvl1pPr>
              <a:defRPr/>
            </a:lvl1pPr>
          </a:lstStyle>
          <a:p>
            <a:pPr>
              <a:defRPr/>
            </a:pPr>
            <a:fld id="{C3E76794-D087-5948-A8BB-6F5CE1473E6B}" type="slidenum">
              <a:rPr lang="en-US" altLang="en-US"/>
              <a:pPr>
                <a:defRPr/>
              </a:pPr>
              <a:t>‹#›</a:t>
            </a:fld>
            <a:endParaRPr lang="en-US" altLang="en-US" dirty="0"/>
          </a:p>
        </p:txBody>
      </p:sp>
    </p:spTree>
    <p:extLst>
      <p:ext uri="{BB962C8B-B14F-4D97-AF65-F5344CB8AC3E}">
        <p14:creationId xmlns:p14="http://schemas.microsoft.com/office/powerpoint/2010/main" val="232255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8D06CBAA-8F78-2541-8926-6FFDD80B80A3}"/>
              </a:ext>
            </a:extLst>
          </p:cNvPr>
          <p:cNvSpPr>
            <a:spLocks noGrp="1" noChangeArrowheads="1"/>
          </p:cNvSpPr>
          <p:nvPr>
            <p:ph type="sldNum" sz="quarter" idx="10"/>
          </p:nvPr>
        </p:nvSpPr>
        <p:spPr>
          <a:ln/>
        </p:spPr>
        <p:txBody>
          <a:bodyPr/>
          <a:lstStyle>
            <a:lvl1pPr>
              <a:defRPr/>
            </a:lvl1pPr>
          </a:lstStyle>
          <a:p>
            <a:pPr>
              <a:defRPr/>
            </a:pPr>
            <a:fld id="{AF85CB2D-B9CB-3742-BD69-4160DB612E35}" type="slidenum">
              <a:rPr lang="en-US" altLang="en-US"/>
              <a:pPr>
                <a:defRPr/>
              </a:pPr>
              <a:t>‹#›</a:t>
            </a:fld>
            <a:endParaRPr lang="en-US" altLang="en-US" dirty="0"/>
          </a:p>
        </p:txBody>
      </p:sp>
    </p:spTree>
    <p:extLst>
      <p:ext uri="{BB962C8B-B14F-4D97-AF65-F5344CB8AC3E}">
        <p14:creationId xmlns:p14="http://schemas.microsoft.com/office/powerpoint/2010/main" val="111109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31886576-74CD-8E4A-B9DA-22E70FC90463}"/>
              </a:ext>
            </a:extLst>
          </p:cNvPr>
          <p:cNvSpPr>
            <a:spLocks noGrp="1" noChangeArrowheads="1"/>
          </p:cNvSpPr>
          <p:nvPr>
            <p:ph type="sldNum" sz="quarter" idx="10"/>
          </p:nvPr>
        </p:nvSpPr>
        <p:spPr>
          <a:ln/>
        </p:spPr>
        <p:txBody>
          <a:bodyPr/>
          <a:lstStyle>
            <a:lvl1pPr>
              <a:defRPr/>
            </a:lvl1pPr>
          </a:lstStyle>
          <a:p>
            <a:pPr>
              <a:defRPr/>
            </a:pPr>
            <a:fld id="{BC534682-1459-8742-B94E-4FCBACAAA924}" type="slidenum">
              <a:rPr lang="en-US" altLang="en-US"/>
              <a:pPr>
                <a:defRPr/>
              </a:pPr>
              <a:t>‹#›</a:t>
            </a:fld>
            <a:endParaRPr lang="en-US" altLang="en-US" dirty="0"/>
          </a:p>
        </p:txBody>
      </p:sp>
    </p:spTree>
    <p:extLst>
      <p:ext uri="{BB962C8B-B14F-4D97-AF65-F5344CB8AC3E}">
        <p14:creationId xmlns:p14="http://schemas.microsoft.com/office/powerpoint/2010/main" val="256082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893566F-FA75-1C4B-8B3E-E714A8FADDEA}"/>
              </a:ext>
            </a:extLst>
          </p:cNvPr>
          <p:cNvSpPr>
            <a:spLocks noGrp="1" noChangeArrowheads="1"/>
          </p:cNvSpPr>
          <p:nvPr>
            <p:ph type="title"/>
          </p:nvPr>
        </p:nvSpPr>
        <p:spPr bwMode="auto">
          <a:xfrm>
            <a:off x="533400" y="228600"/>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a:extLst>
              <a:ext uri="{FF2B5EF4-FFF2-40B4-BE49-F238E27FC236}">
                <a16:creationId xmlns:a16="http://schemas.microsoft.com/office/drawing/2014/main" id="{7B5C3979-584F-F245-AA74-973D825CA158}"/>
              </a:ext>
            </a:extLst>
          </p:cNvPr>
          <p:cNvSpPr>
            <a:spLocks noGrp="1" noChangeArrowheads="1"/>
          </p:cNvSpPr>
          <p:nvPr>
            <p:ph type="body" idx="1"/>
          </p:nvPr>
        </p:nvSpPr>
        <p:spPr bwMode="auto">
          <a:xfrm>
            <a:off x="457200" y="1447800"/>
            <a:ext cx="8229600" cy="487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a:extLst>
              <a:ext uri="{FF2B5EF4-FFF2-40B4-BE49-F238E27FC236}">
                <a16:creationId xmlns:a16="http://schemas.microsoft.com/office/drawing/2014/main" id="{CB24AF71-2960-4B41-840B-AD3E2F7221C2}"/>
              </a:ext>
            </a:extLst>
          </p:cNvPr>
          <p:cNvSpPr>
            <a:spLocks noGrp="1" noChangeArrowheads="1"/>
          </p:cNvSpPr>
          <p:nvPr>
            <p:ph type="sldNum" sz="quarter" idx="4"/>
          </p:nvPr>
        </p:nvSpPr>
        <p:spPr bwMode="auto">
          <a:xfrm>
            <a:off x="533400" y="6400800"/>
            <a:ext cx="21336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1" smtClean="0"/>
            </a:lvl1pPr>
          </a:lstStyle>
          <a:p>
            <a:pPr>
              <a:defRPr/>
            </a:pPr>
            <a:fld id="{C0C1241B-E46E-974B-A430-17CDB6EAD4F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55"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hf hdr="0" ftr="0" dt="0"/>
  <p:txStyles>
    <p:titleStyle>
      <a:lvl1pPr algn="ctr" rtl="0" eaLnBrk="0" fontAlgn="base" hangingPunct="0">
        <a:spcBef>
          <a:spcPct val="0"/>
        </a:spcBef>
        <a:spcAft>
          <a:spcPct val="0"/>
        </a:spcAft>
        <a:defRPr sz="3600" b="1">
          <a:solidFill>
            <a:schemeClr val="tx2"/>
          </a:solidFill>
          <a:latin typeface="+mj-lt"/>
          <a:ea typeface="+mj-ea"/>
          <a:cs typeface="ＭＳ Ｐゴシック" charset="0"/>
        </a:defRPr>
      </a:lvl1pPr>
      <a:lvl2pPr algn="ctr" rtl="0" eaLnBrk="0" fontAlgn="base" hangingPunct="0">
        <a:spcBef>
          <a:spcPct val="0"/>
        </a:spcBef>
        <a:spcAft>
          <a:spcPct val="0"/>
        </a:spcAft>
        <a:defRPr sz="36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3600" b="1">
          <a:solidFill>
            <a:schemeClr val="tx2"/>
          </a:solidFill>
          <a:latin typeface="Arial" charset="0"/>
          <a:ea typeface="ＭＳ Ｐゴシック" charset="0"/>
        </a:defRPr>
      </a:lvl6pPr>
      <a:lvl7pPr marL="914400" algn="ctr" rtl="0" fontAlgn="base">
        <a:spcBef>
          <a:spcPct val="0"/>
        </a:spcBef>
        <a:spcAft>
          <a:spcPct val="0"/>
        </a:spcAft>
        <a:defRPr sz="3600" b="1">
          <a:solidFill>
            <a:schemeClr val="tx2"/>
          </a:solidFill>
          <a:latin typeface="Arial" charset="0"/>
          <a:ea typeface="ＭＳ Ｐゴシック" charset="0"/>
        </a:defRPr>
      </a:lvl7pPr>
      <a:lvl8pPr marL="1371600" algn="ctr" rtl="0" fontAlgn="base">
        <a:spcBef>
          <a:spcPct val="0"/>
        </a:spcBef>
        <a:spcAft>
          <a:spcPct val="0"/>
        </a:spcAft>
        <a:defRPr sz="3600" b="1">
          <a:solidFill>
            <a:schemeClr val="tx2"/>
          </a:solidFill>
          <a:latin typeface="Arial" charset="0"/>
          <a:ea typeface="ＭＳ Ｐゴシック" charset="0"/>
        </a:defRPr>
      </a:lvl8pPr>
      <a:lvl9pPr marL="1828800" algn="ctr" rtl="0" fontAlgn="base">
        <a:spcBef>
          <a:spcPct val="0"/>
        </a:spcBef>
        <a:spcAft>
          <a:spcPct val="0"/>
        </a:spcAft>
        <a:defRPr sz="36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39272" name="Rectangle 8">
            <a:extLst>
              <a:ext uri="{FF2B5EF4-FFF2-40B4-BE49-F238E27FC236}">
                <a16:creationId xmlns:a16="http://schemas.microsoft.com/office/drawing/2014/main" id="{BD5989FC-41E2-CE4A-922A-3E09203A783F}"/>
              </a:ext>
            </a:extLst>
          </p:cNvPr>
          <p:cNvSpPr>
            <a:spLocks noGrp="1" noChangeArrowheads="1"/>
          </p:cNvSpPr>
          <p:nvPr>
            <p:ph type="ctrTitle"/>
          </p:nvPr>
        </p:nvSpPr>
        <p:spPr>
          <a:xfrm>
            <a:off x="381000" y="1143000"/>
            <a:ext cx="3581400" cy="1470025"/>
          </a:xfrm>
          <a:extLst/>
        </p:spPr>
        <p:txBody>
          <a:bodyPr/>
          <a:lstStyle/>
          <a:p>
            <a:pPr eaLnBrk="1" hangingPunct="1">
              <a:defRPr/>
            </a:pPr>
            <a:r>
              <a:rPr lang="en-US" b="1" dirty="0">
                <a:cs typeface="+mj-cs"/>
              </a:rPr>
              <a:t>Chapter 3</a:t>
            </a:r>
            <a:endParaRPr lang="en-US" dirty="0">
              <a:cs typeface="+mj-cs"/>
            </a:endParaRPr>
          </a:p>
        </p:txBody>
      </p:sp>
      <p:sp>
        <p:nvSpPr>
          <p:cNvPr id="139269" name="Rectangle 5">
            <a:extLst>
              <a:ext uri="{FF2B5EF4-FFF2-40B4-BE49-F238E27FC236}">
                <a16:creationId xmlns:a16="http://schemas.microsoft.com/office/drawing/2014/main" id="{39D5059C-C960-944D-BED5-3B7C1A098A25}"/>
              </a:ext>
            </a:extLst>
          </p:cNvPr>
          <p:cNvSpPr>
            <a:spLocks noGrp="1" noChangeArrowheads="1"/>
          </p:cNvSpPr>
          <p:nvPr>
            <p:ph type="subTitle" idx="1"/>
          </p:nvPr>
        </p:nvSpPr>
        <p:spPr>
          <a:xfrm>
            <a:off x="0" y="2971800"/>
            <a:ext cx="4419600" cy="1752600"/>
          </a:xfrm>
          <a:extLst/>
        </p:spPr>
        <p:txBody>
          <a:bodyPr/>
          <a:lstStyle/>
          <a:p>
            <a:pPr marL="0" indent="0" eaLnBrk="1" hangingPunct="1">
              <a:defRPr/>
            </a:pPr>
            <a:r>
              <a:rPr lang="en-US" sz="4400" b="0" dirty="0">
                <a:cs typeface="+mn-cs"/>
              </a:rPr>
              <a:t>Data Representation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A3770-C9CF-394D-A806-965918783C61}"/>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443F59B5-388A-534E-949E-B87AE186DDBD}" type="slidenum">
              <a:rPr lang="en-US" altLang="en-US" sz="1400" smtClean="0"/>
              <a:pPr eaLnBrk="1" hangingPunct="1">
                <a:spcBef>
                  <a:spcPct val="0"/>
                </a:spcBef>
                <a:buFontTx/>
                <a:buNone/>
                <a:defRPr/>
              </a:pPr>
              <a:t>10</a:t>
            </a:fld>
            <a:endParaRPr lang="en-US" altLang="en-US" sz="1400" dirty="0"/>
          </a:p>
        </p:txBody>
      </p:sp>
      <p:sp>
        <p:nvSpPr>
          <p:cNvPr id="57346" name="Rectangle 2">
            <a:extLst>
              <a:ext uri="{FF2B5EF4-FFF2-40B4-BE49-F238E27FC236}">
                <a16:creationId xmlns:a16="http://schemas.microsoft.com/office/drawing/2014/main" id="{CF5D3C5B-F0D1-134E-A6A8-3CBACE413E00}"/>
              </a:ext>
            </a:extLst>
          </p:cNvPr>
          <p:cNvSpPr>
            <a:spLocks noGrp="1" noChangeArrowheads="1"/>
          </p:cNvSpPr>
          <p:nvPr>
            <p:ph type="title"/>
          </p:nvPr>
        </p:nvSpPr>
        <p:spPr/>
        <p:txBody>
          <a:bodyPr/>
          <a:lstStyle/>
          <a:p>
            <a:pPr eaLnBrk="1" hangingPunct="1">
              <a:defRPr/>
            </a:pPr>
            <a:r>
              <a:rPr lang="en-US" dirty="0">
                <a:cs typeface="+mj-cs"/>
              </a:rPr>
              <a:t>Electronic Signals </a:t>
            </a:r>
            <a:r>
              <a:rPr lang="en-US" sz="1800" dirty="0">
                <a:cs typeface="+mj-cs"/>
              </a:rPr>
              <a:t>(1 of 2)</a:t>
            </a:r>
          </a:p>
        </p:txBody>
      </p:sp>
      <p:sp>
        <p:nvSpPr>
          <p:cNvPr id="57347" name="Rectangle 3">
            <a:extLst>
              <a:ext uri="{FF2B5EF4-FFF2-40B4-BE49-F238E27FC236}">
                <a16:creationId xmlns:a16="http://schemas.microsoft.com/office/drawing/2014/main" id="{E348703A-03CB-804A-8DB7-0FB7589E9A14}"/>
              </a:ext>
            </a:extLst>
          </p:cNvPr>
          <p:cNvSpPr>
            <a:spLocks noGrp="1" noChangeArrowheads="1"/>
          </p:cNvSpPr>
          <p:nvPr>
            <p:ph type="body" idx="1"/>
          </p:nvPr>
        </p:nvSpPr>
        <p:spPr>
          <a:xfrm>
            <a:off x="457200" y="1447800"/>
            <a:ext cx="8153400" cy="4876800"/>
          </a:xfrm>
        </p:spPr>
        <p:txBody>
          <a:bodyPr/>
          <a:lstStyle/>
          <a:p>
            <a:pPr eaLnBrk="1" hangingPunct="1">
              <a:buFontTx/>
              <a:buNone/>
              <a:defRPr/>
            </a:pPr>
            <a:r>
              <a:rPr lang="en-US" dirty="0">
                <a:cs typeface="+mn-cs"/>
              </a:rPr>
              <a:t>Important facts about electronic signals:</a:t>
            </a:r>
            <a:endParaRPr lang="en-US" sz="2800" dirty="0">
              <a:cs typeface="+mn-cs"/>
            </a:endParaRPr>
          </a:p>
          <a:p>
            <a:pPr eaLnBrk="1" hangingPunct="1">
              <a:defRPr/>
            </a:pPr>
            <a:r>
              <a:rPr lang="en-US" sz="2800" dirty="0">
                <a:cs typeface="+mn-cs"/>
              </a:rPr>
              <a:t>An </a:t>
            </a:r>
            <a:r>
              <a:rPr lang="en-US" sz="2800" dirty="0">
                <a:solidFill>
                  <a:srgbClr val="FF6600"/>
                </a:solidFill>
                <a:cs typeface="+mn-cs"/>
              </a:rPr>
              <a:t>analog</a:t>
            </a:r>
            <a:r>
              <a:rPr lang="en-US" sz="2800" dirty="0">
                <a:solidFill>
                  <a:srgbClr val="0000FF"/>
                </a:solidFill>
                <a:cs typeface="+mn-cs"/>
              </a:rPr>
              <a:t> </a:t>
            </a:r>
            <a:r>
              <a:rPr lang="en-US" sz="2800" dirty="0">
                <a:solidFill>
                  <a:srgbClr val="FF6600"/>
                </a:solidFill>
                <a:cs typeface="+mn-cs"/>
              </a:rPr>
              <a:t>signal </a:t>
            </a:r>
            <a:r>
              <a:rPr lang="en-US" sz="2800" dirty="0">
                <a:cs typeface="+mn-cs"/>
              </a:rPr>
              <a:t>continually fluctuates in voltage up and down </a:t>
            </a:r>
          </a:p>
          <a:p>
            <a:pPr eaLnBrk="1" hangingPunct="1">
              <a:defRPr/>
            </a:pPr>
            <a:r>
              <a:rPr lang="en-US" sz="2800" dirty="0">
                <a:cs typeface="+mn-cs"/>
              </a:rPr>
              <a:t>A </a:t>
            </a:r>
            <a:r>
              <a:rPr lang="en-US" sz="2800" dirty="0">
                <a:solidFill>
                  <a:srgbClr val="FF6600"/>
                </a:solidFill>
                <a:cs typeface="+mn-cs"/>
              </a:rPr>
              <a:t>digital</a:t>
            </a:r>
            <a:r>
              <a:rPr lang="en-US" sz="2800" dirty="0">
                <a:solidFill>
                  <a:srgbClr val="0000FF"/>
                </a:solidFill>
                <a:cs typeface="+mn-cs"/>
              </a:rPr>
              <a:t> </a:t>
            </a:r>
            <a:r>
              <a:rPr lang="en-US" sz="2800" dirty="0">
                <a:solidFill>
                  <a:srgbClr val="FF6600"/>
                </a:solidFill>
                <a:cs typeface="+mn-cs"/>
              </a:rPr>
              <a:t>signal </a:t>
            </a:r>
            <a:r>
              <a:rPr lang="en-US" sz="2800" dirty="0">
                <a:cs typeface="+mn-cs"/>
              </a:rPr>
              <a:t>has only a high or low state, corresponding to the two binary digits </a:t>
            </a:r>
          </a:p>
          <a:p>
            <a:pPr eaLnBrk="1" hangingPunct="1">
              <a:defRPr/>
            </a:pPr>
            <a:r>
              <a:rPr lang="en-US" sz="2800" dirty="0">
                <a:cs typeface="+mn-cs"/>
              </a:rPr>
              <a:t>All </a:t>
            </a:r>
            <a:r>
              <a:rPr lang="en-US" sz="2800" dirty="0">
                <a:solidFill>
                  <a:srgbClr val="FF6600"/>
                </a:solidFill>
                <a:cs typeface="+mn-cs"/>
              </a:rPr>
              <a:t>electronic</a:t>
            </a:r>
            <a:r>
              <a:rPr lang="en-US" sz="2800" dirty="0">
                <a:solidFill>
                  <a:srgbClr val="0000FF"/>
                </a:solidFill>
                <a:cs typeface="+mn-cs"/>
              </a:rPr>
              <a:t> </a:t>
            </a:r>
            <a:r>
              <a:rPr lang="en-US" sz="2800" dirty="0">
                <a:solidFill>
                  <a:srgbClr val="FF6600"/>
                </a:solidFill>
                <a:cs typeface="+mn-cs"/>
              </a:rPr>
              <a:t>signals </a:t>
            </a:r>
            <a:r>
              <a:rPr lang="en-US" sz="2800" dirty="0">
                <a:cs typeface="+mn-cs"/>
              </a:rPr>
              <a:t>(both analog and digital) degrade as they move down a line</a:t>
            </a:r>
          </a:p>
          <a:p>
            <a:pPr eaLnBrk="1" hangingPunct="1">
              <a:defRPr/>
            </a:pPr>
            <a:r>
              <a:rPr lang="en-US" sz="2800" dirty="0">
                <a:cs typeface="+mn-cs"/>
              </a:rPr>
              <a:t>The </a:t>
            </a:r>
            <a:r>
              <a:rPr lang="en-US" sz="2800" dirty="0">
                <a:solidFill>
                  <a:srgbClr val="FF6600"/>
                </a:solidFill>
                <a:cs typeface="+mn-cs"/>
              </a:rPr>
              <a:t>voltage </a:t>
            </a:r>
            <a:r>
              <a:rPr lang="en-US" sz="2800" dirty="0">
                <a:cs typeface="+mn-cs"/>
              </a:rPr>
              <a:t>of the signal fluctuates due to environmental effects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7CF44670-AEAC-7E4C-BB0C-66771BB6891A}"/>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F87AAD6-81B2-8D43-AABD-5FB080DD6F3B}" type="slidenum">
              <a:rPr lang="en-US" altLang="en-US" sz="1400" smtClean="0"/>
              <a:pPr eaLnBrk="1" hangingPunct="1">
                <a:spcBef>
                  <a:spcPct val="0"/>
                </a:spcBef>
                <a:buFontTx/>
                <a:buNone/>
                <a:defRPr/>
              </a:pPr>
              <a:t>11</a:t>
            </a:fld>
            <a:endParaRPr lang="en-US" altLang="en-US" sz="1400" dirty="0"/>
          </a:p>
        </p:txBody>
      </p:sp>
      <p:sp>
        <p:nvSpPr>
          <p:cNvPr id="3075" name="Rectangle 3">
            <a:extLst>
              <a:ext uri="{FF2B5EF4-FFF2-40B4-BE49-F238E27FC236}">
                <a16:creationId xmlns:a16="http://schemas.microsoft.com/office/drawing/2014/main" id="{CA80A5DC-1710-3649-8361-06B2A5E00E01}"/>
              </a:ext>
            </a:extLst>
          </p:cNvPr>
          <p:cNvSpPr>
            <a:spLocks noGrp="1" noChangeArrowheads="1"/>
          </p:cNvSpPr>
          <p:nvPr>
            <p:ph type="title"/>
          </p:nvPr>
        </p:nvSpPr>
        <p:spPr/>
        <p:txBody>
          <a:bodyPr/>
          <a:lstStyle/>
          <a:p>
            <a:pPr eaLnBrk="1" hangingPunct="1">
              <a:defRPr/>
            </a:pPr>
            <a:r>
              <a:rPr lang="en-US" altLang="en-US" dirty="0"/>
              <a:t>Electronic Signals </a:t>
            </a:r>
            <a:r>
              <a:rPr lang="en-US" altLang="en-US" sz="1800" dirty="0"/>
              <a:t>(2 of 2)</a:t>
            </a:r>
          </a:p>
        </p:txBody>
      </p:sp>
      <p:sp>
        <p:nvSpPr>
          <p:cNvPr id="3076" name="Rectangle 4">
            <a:extLst>
              <a:ext uri="{FF2B5EF4-FFF2-40B4-BE49-F238E27FC236}">
                <a16:creationId xmlns:a16="http://schemas.microsoft.com/office/drawing/2014/main" id="{9D52BB9F-3165-6D47-B130-D657818E5462}"/>
              </a:ext>
            </a:extLst>
          </p:cNvPr>
          <p:cNvSpPr>
            <a:spLocks noGrp="1" noChangeArrowheads="1"/>
          </p:cNvSpPr>
          <p:nvPr>
            <p:ph type="body" idx="1"/>
          </p:nvPr>
        </p:nvSpPr>
        <p:spPr>
          <a:xfrm>
            <a:off x="457200" y="5181600"/>
            <a:ext cx="8229600" cy="1066800"/>
          </a:xfrm>
        </p:spPr>
        <p:txBody>
          <a:bodyPr/>
          <a:lstStyle/>
          <a:p>
            <a:pPr marL="0" indent="0" eaLnBrk="1" hangingPunct="1">
              <a:buFontTx/>
              <a:buNone/>
              <a:defRPr/>
            </a:pPr>
            <a:r>
              <a:rPr lang="en-US" sz="2800" dirty="0">
                <a:cs typeface="+mn-cs"/>
              </a:rPr>
              <a:t>Periodically, a digital signal is </a:t>
            </a:r>
            <a:r>
              <a:rPr lang="en-US" sz="2800" b="1" dirty="0">
                <a:cs typeface="+mn-cs"/>
              </a:rPr>
              <a:t>reclocked</a:t>
            </a:r>
            <a:r>
              <a:rPr lang="en-US" sz="2800" dirty="0">
                <a:cs typeface="+mn-cs"/>
              </a:rPr>
              <a:t> to regain its original shape</a:t>
            </a:r>
          </a:p>
        </p:txBody>
      </p:sp>
      <p:sp>
        <p:nvSpPr>
          <p:cNvPr id="8" name="Rectangle 7"/>
          <p:cNvSpPr/>
          <p:nvPr/>
        </p:nvSpPr>
        <p:spPr>
          <a:xfrm>
            <a:off x="1213449" y="2819400"/>
            <a:ext cx="3429000" cy="338554"/>
          </a:xfrm>
          <a:prstGeom prst="rect">
            <a:avLst/>
          </a:prstGeom>
        </p:spPr>
        <p:txBody>
          <a:bodyPr wrap="square">
            <a:spAutoFit/>
          </a:bodyPr>
          <a:lstStyle/>
          <a:p>
            <a:r>
              <a:rPr lang="en-IN" sz="1600" dirty="0">
                <a:latin typeface="+mn-lt"/>
              </a:rPr>
              <a:t>An </a:t>
            </a:r>
            <a:r>
              <a:rPr lang="en-IN" sz="1600" dirty="0" err="1">
                <a:latin typeface="+mn-lt"/>
              </a:rPr>
              <a:t>analog</a:t>
            </a:r>
            <a:r>
              <a:rPr lang="en-IN" sz="1600" dirty="0">
                <a:latin typeface="+mn-lt"/>
              </a:rPr>
              <a:t> signal and a digital signal</a:t>
            </a:r>
          </a:p>
        </p:txBody>
      </p:sp>
      <p:sp>
        <p:nvSpPr>
          <p:cNvPr id="9" name="Rectangle 8"/>
          <p:cNvSpPr/>
          <p:nvPr/>
        </p:nvSpPr>
        <p:spPr>
          <a:xfrm>
            <a:off x="1213449" y="4724400"/>
            <a:ext cx="3891951" cy="338554"/>
          </a:xfrm>
          <a:prstGeom prst="rect">
            <a:avLst/>
          </a:prstGeom>
        </p:spPr>
        <p:txBody>
          <a:bodyPr wrap="square">
            <a:spAutoFit/>
          </a:bodyPr>
          <a:lstStyle/>
          <a:p>
            <a:r>
              <a:rPr lang="en-IN" sz="1600" dirty="0">
                <a:latin typeface="+mn-lt"/>
              </a:rPr>
              <a:t>Degradation of </a:t>
            </a:r>
            <a:r>
              <a:rPr lang="en-IN" sz="1600" dirty="0" err="1">
                <a:latin typeface="+mn-lt"/>
              </a:rPr>
              <a:t>analog</a:t>
            </a:r>
            <a:r>
              <a:rPr lang="en-IN" sz="1600" dirty="0">
                <a:latin typeface="+mn-lt"/>
              </a:rPr>
              <a:t> and digital signal</a:t>
            </a:r>
          </a:p>
        </p:txBody>
      </p:sp>
      <p:pic>
        <p:nvPicPr>
          <p:cNvPr id="4" name="Picture 3" descr="A figure represents an analog sign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49" y="1435341"/>
            <a:ext cx="2215551" cy="1124067"/>
          </a:xfrm>
          <a:prstGeom prst="rect">
            <a:avLst/>
          </a:prstGeom>
        </p:spPr>
      </p:pic>
      <p:pic>
        <p:nvPicPr>
          <p:cNvPr id="5" name="Picture 4" descr="A figure represents a digital sign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353" y="1663238"/>
            <a:ext cx="4064464" cy="654125"/>
          </a:xfrm>
          <a:prstGeom prst="rect">
            <a:avLst/>
          </a:prstGeom>
        </p:spPr>
      </p:pic>
      <p:pic>
        <p:nvPicPr>
          <p:cNvPr id="6" name="Picture 5" descr="A figure represents a distorted analog signal with continued effects of fluctuati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417946"/>
            <a:ext cx="2293920" cy="1146960"/>
          </a:xfrm>
          <a:prstGeom prst="rect">
            <a:avLst/>
          </a:prstGeom>
        </p:spPr>
      </p:pic>
      <p:pic>
        <p:nvPicPr>
          <p:cNvPr id="7" name="Picture 6" descr="A figure represents a distorted digital signal with continued effects of fluctuati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934" y="3424498"/>
            <a:ext cx="4339930" cy="11338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214B2D-200D-8B41-A437-1D7E07F7D25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13C39118-62E3-0A4F-991E-12C593093FC0}" type="slidenum">
              <a:rPr lang="en-US" altLang="en-US" sz="1400" smtClean="0"/>
              <a:pPr eaLnBrk="1" hangingPunct="1">
                <a:spcBef>
                  <a:spcPct val="0"/>
                </a:spcBef>
                <a:buFontTx/>
                <a:buNone/>
                <a:defRPr/>
              </a:pPr>
              <a:t>12</a:t>
            </a:fld>
            <a:endParaRPr lang="en-US" altLang="en-US" sz="1400" dirty="0"/>
          </a:p>
        </p:txBody>
      </p:sp>
      <p:sp>
        <p:nvSpPr>
          <p:cNvPr id="4099" name="Rectangle 3">
            <a:extLst>
              <a:ext uri="{FF2B5EF4-FFF2-40B4-BE49-F238E27FC236}">
                <a16:creationId xmlns:a16="http://schemas.microsoft.com/office/drawing/2014/main" id="{5FE0CE1E-1B1E-A546-A9A6-1D4DE4C7A060}"/>
              </a:ext>
            </a:extLst>
          </p:cNvPr>
          <p:cNvSpPr>
            <a:spLocks noGrp="1" noChangeArrowheads="1"/>
          </p:cNvSpPr>
          <p:nvPr>
            <p:ph type="title"/>
          </p:nvPr>
        </p:nvSpPr>
        <p:spPr/>
        <p:txBody>
          <a:bodyPr/>
          <a:lstStyle/>
          <a:p>
            <a:pPr eaLnBrk="1" hangingPunct="1">
              <a:defRPr/>
            </a:pPr>
            <a:r>
              <a:rPr lang="en-US" dirty="0">
                <a:cs typeface="+mj-cs"/>
              </a:rPr>
              <a:t>Binary Representations </a:t>
            </a:r>
            <a:r>
              <a:rPr lang="en-US" sz="1800" dirty="0">
                <a:cs typeface="+mj-cs"/>
              </a:rPr>
              <a:t>(1 of 3)</a:t>
            </a:r>
          </a:p>
        </p:txBody>
      </p:sp>
      <p:sp>
        <p:nvSpPr>
          <p:cNvPr id="4101" name="Rectangle 5">
            <a:extLst>
              <a:ext uri="{FF2B5EF4-FFF2-40B4-BE49-F238E27FC236}">
                <a16:creationId xmlns:a16="http://schemas.microsoft.com/office/drawing/2014/main" id="{5F8532E0-A341-4B4B-B4E4-F9AA70127F99}"/>
              </a:ext>
            </a:extLst>
          </p:cNvPr>
          <p:cNvSpPr>
            <a:spLocks noGrp="1" noChangeArrowheads="1"/>
          </p:cNvSpPr>
          <p:nvPr>
            <p:ph type="body" idx="1"/>
          </p:nvPr>
        </p:nvSpPr>
        <p:spPr/>
        <p:txBody>
          <a:bodyPr>
            <a:normAutofit lnSpcReduction="10000"/>
          </a:bodyPr>
          <a:lstStyle/>
          <a:p>
            <a:pPr eaLnBrk="1" hangingPunct="1">
              <a:defRPr/>
            </a:pPr>
            <a:r>
              <a:rPr lang="en-US" dirty="0">
                <a:cs typeface="+mn-cs"/>
              </a:rPr>
              <a:t>Each bit can be either </a:t>
            </a:r>
            <a:r>
              <a:rPr lang="en-US" dirty="0">
                <a:solidFill>
                  <a:srgbClr val="FF6600"/>
                </a:solidFill>
                <a:cs typeface="+mn-cs"/>
              </a:rPr>
              <a:t>0</a:t>
            </a:r>
            <a:r>
              <a:rPr lang="en-US" dirty="0">
                <a:cs typeface="+mn-cs"/>
              </a:rPr>
              <a:t> or </a:t>
            </a:r>
            <a:r>
              <a:rPr lang="en-US" dirty="0">
                <a:solidFill>
                  <a:srgbClr val="FF6600"/>
                </a:solidFill>
                <a:cs typeface="+mn-cs"/>
              </a:rPr>
              <a:t>1</a:t>
            </a:r>
            <a:r>
              <a:rPr lang="en-US" dirty="0">
                <a:cs typeface="+mn-cs"/>
              </a:rPr>
              <a:t>, so it can represent a choice between two possibilities (or “two things”)</a:t>
            </a:r>
          </a:p>
          <a:p>
            <a:pPr eaLnBrk="1" hangingPunct="1">
              <a:defRPr/>
            </a:pPr>
            <a:r>
              <a:rPr lang="en-US" dirty="0">
                <a:cs typeface="+mn-cs"/>
              </a:rPr>
              <a:t>Two bits can represent four things </a:t>
            </a:r>
            <a:br>
              <a:rPr lang="en-US" dirty="0">
                <a:cs typeface="+mn-cs"/>
              </a:rPr>
            </a:br>
            <a:r>
              <a:rPr lang="en-US" i="1" dirty="0">
                <a:cs typeface="+mn-cs"/>
              </a:rPr>
              <a:t>(Why? Hint: </a:t>
            </a:r>
            <a:r>
              <a:rPr lang="en-US" dirty="0">
                <a:solidFill>
                  <a:srgbClr val="FF6600"/>
                </a:solidFill>
              </a:rPr>
              <a:t>00</a:t>
            </a:r>
            <a:r>
              <a:rPr lang="en-US" dirty="0"/>
              <a:t>, </a:t>
            </a:r>
            <a:r>
              <a:rPr lang="en-US" dirty="0">
                <a:solidFill>
                  <a:srgbClr val="FF6600"/>
                </a:solidFill>
              </a:rPr>
              <a:t>01</a:t>
            </a:r>
            <a:r>
              <a:rPr lang="en-US" dirty="0"/>
              <a:t>, </a:t>
            </a:r>
            <a:r>
              <a:rPr lang="en-US" dirty="0">
                <a:solidFill>
                  <a:srgbClr val="FF6600"/>
                </a:solidFill>
              </a:rPr>
              <a:t>10</a:t>
            </a:r>
            <a:r>
              <a:rPr lang="en-US" dirty="0"/>
              <a:t>, </a:t>
            </a:r>
            <a:r>
              <a:rPr lang="en-US" dirty="0">
                <a:solidFill>
                  <a:srgbClr val="FF6600"/>
                </a:solidFill>
              </a:rPr>
              <a:t>11</a:t>
            </a:r>
            <a:r>
              <a:rPr lang="en-US" dirty="0"/>
              <a:t>.</a:t>
            </a:r>
            <a:r>
              <a:rPr lang="en-US" i="1" dirty="0">
                <a:cs typeface="+mn-cs"/>
              </a:rPr>
              <a:t>)</a:t>
            </a:r>
          </a:p>
          <a:p>
            <a:pPr marL="0" indent="0" eaLnBrk="1" hangingPunct="1">
              <a:buFontTx/>
              <a:buNone/>
              <a:defRPr/>
            </a:pPr>
            <a:endParaRPr lang="en-US" i="1" dirty="0">
              <a:cs typeface="+mn-cs"/>
            </a:endParaRPr>
          </a:p>
          <a:p>
            <a:pPr marL="0" indent="0" eaLnBrk="1" hangingPunct="1">
              <a:buFontTx/>
              <a:buNone/>
              <a:defRPr/>
            </a:pPr>
            <a:r>
              <a:rPr lang="en-US" i="1" dirty="0">
                <a:cs typeface="+mn-cs"/>
              </a:rPr>
              <a:t>How many things can 3 bits represent?</a:t>
            </a:r>
            <a:endParaRPr lang="en-US" sz="1800" i="1" dirty="0">
              <a:cs typeface="+mn-cs"/>
            </a:endParaRPr>
          </a:p>
          <a:p>
            <a:pPr marL="0" indent="0" eaLnBrk="1" hangingPunct="1">
              <a:buFontTx/>
              <a:buNone/>
              <a:defRPr/>
            </a:pPr>
            <a:r>
              <a:rPr lang="en-US" i="1" dirty="0">
                <a:cs typeface="+mn-cs"/>
              </a:rPr>
              <a:t>How many things can 4 bits represent?</a:t>
            </a:r>
            <a:endParaRPr lang="en-US" sz="1800" i="1" dirty="0">
              <a:cs typeface="+mn-cs"/>
            </a:endParaRPr>
          </a:p>
          <a:p>
            <a:pPr marL="0" indent="0" eaLnBrk="1" hangingPunct="1">
              <a:buFontTx/>
              <a:buNone/>
              <a:defRPr/>
            </a:pPr>
            <a:r>
              <a:rPr lang="en-US" i="1" dirty="0">
                <a:cs typeface="+mn-cs"/>
              </a:rPr>
              <a:t>How many things can 8 bits represent?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6CCF75F6-CBC9-E74E-8235-74F486DDC5E5}"/>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2F2862C1-AADD-1941-A3C7-4424CFEDA42C}" type="slidenum">
              <a:rPr lang="en-US" altLang="en-US" sz="1400" smtClean="0"/>
              <a:pPr eaLnBrk="1" hangingPunct="1">
                <a:spcBef>
                  <a:spcPct val="0"/>
                </a:spcBef>
                <a:buFontTx/>
                <a:buNone/>
                <a:defRPr/>
              </a:pPr>
              <a:t>13</a:t>
            </a:fld>
            <a:endParaRPr lang="en-US" altLang="en-US" sz="1400" dirty="0"/>
          </a:p>
        </p:txBody>
      </p:sp>
      <p:sp>
        <p:nvSpPr>
          <p:cNvPr id="5123" name="Rectangle 3">
            <a:extLst>
              <a:ext uri="{FF2B5EF4-FFF2-40B4-BE49-F238E27FC236}">
                <a16:creationId xmlns:a16="http://schemas.microsoft.com/office/drawing/2014/main" id="{BAE70A7E-9579-D349-B38E-672076698947}"/>
              </a:ext>
            </a:extLst>
          </p:cNvPr>
          <p:cNvSpPr>
            <a:spLocks noGrp="1" noChangeArrowheads="1"/>
          </p:cNvSpPr>
          <p:nvPr>
            <p:ph type="title"/>
          </p:nvPr>
        </p:nvSpPr>
        <p:spPr>
          <a:xfrm>
            <a:off x="533400" y="0"/>
            <a:ext cx="8229600" cy="1143000"/>
          </a:xfrm>
        </p:spPr>
        <p:txBody>
          <a:bodyPr/>
          <a:lstStyle/>
          <a:p>
            <a:pPr eaLnBrk="1" hangingPunct="1">
              <a:defRPr/>
            </a:pPr>
            <a:r>
              <a:rPr lang="en-US" dirty="0">
                <a:cs typeface="+mj-cs"/>
              </a:rPr>
              <a:t>Binary Representations </a:t>
            </a:r>
            <a:r>
              <a:rPr lang="en-US" sz="1800" dirty="0">
                <a:cs typeface="+mj-cs"/>
              </a:rPr>
              <a:t>(2 of 3)</a:t>
            </a:r>
            <a:endParaRPr lang="en-US" sz="1800" i="1" dirty="0">
              <a:cs typeface="+mj-cs"/>
            </a:endParaRPr>
          </a:p>
        </p:txBody>
      </p:sp>
      <p:pic>
        <p:nvPicPr>
          <p:cNvPr id="3" name="Picture 2" descr="For 1 Bit combination: 0, 1. For 2 Bits combination: 00, 01, 10, and 11. For 3 Bits combination: 000, 001, 010, 011, 100, 101, 110, and 111. For 4 Bits combination: 0000, 0001, 0010, 0011, 0100, 0101, 0110, 0111, 1000, 1001, 1010, 1011, 1100, 1101, 1110, and 1111. For 5 Bits combination: 00000, 00001, 00010, 00011, 00100, 00101, 00110, 00111, 01000, 01001, 01010, 01011, 01100, 01101, 01110, 01111, 10000, 10001, 10010, 10011, 10100, 10101, 10110, 10111, 11000, 11001, 11010, 11011, 11100, 11101, 11110, and 11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11370"/>
            <a:ext cx="3200400" cy="5015692"/>
          </a:xfrm>
          <a:prstGeom prst="rect">
            <a:avLst/>
          </a:prstGeom>
        </p:spPr>
      </p:pic>
      <p:sp>
        <p:nvSpPr>
          <p:cNvPr id="4" name="Rectangle 3"/>
          <p:cNvSpPr/>
          <p:nvPr/>
        </p:nvSpPr>
        <p:spPr>
          <a:xfrm>
            <a:off x="6400800" y="5782757"/>
            <a:ext cx="1688283" cy="338554"/>
          </a:xfrm>
          <a:prstGeom prst="rect">
            <a:avLst/>
          </a:prstGeom>
        </p:spPr>
        <p:txBody>
          <a:bodyPr wrap="none">
            <a:spAutoFit/>
          </a:bodyPr>
          <a:lstStyle/>
          <a:p>
            <a:r>
              <a:rPr lang="en-IN" sz="1600" dirty="0">
                <a:latin typeface="+mn-lt"/>
              </a:rPr>
              <a:t>Bit combinations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27484-AC65-DD46-BAF6-EADF2EC1D240}"/>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5652EFA5-1AE2-2845-B1BA-CDC62EAA8A9B}" type="slidenum">
              <a:rPr lang="en-US" altLang="en-US" sz="1400" smtClean="0"/>
              <a:pPr eaLnBrk="1" hangingPunct="1">
                <a:spcBef>
                  <a:spcPct val="0"/>
                </a:spcBef>
                <a:buFontTx/>
                <a:buNone/>
                <a:defRPr/>
              </a:pPr>
              <a:t>14</a:t>
            </a:fld>
            <a:endParaRPr lang="en-US" altLang="en-US" sz="1400" dirty="0"/>
          </a:p>
        </p:txBody>
      </p:sp>
      <p:sp>
        <p:nvSpPr>
          <p:cNvPr id="138242" name="Rectangle 2">
            <a:extLst>
              <a:ext uri="{FF2B5EF4-FFF2-40B4-BE49-F238E27FC236}">
                <a16:creationId xmlns:a16="http://schemas.microsoft.com/office/drawing/2014/main" id="{AE271BEA-682B-CD4A-817C-28C79FE6523D}"/>
              </a:ext>
            </a:extLst>
          </p:cNvPr>
          <p:cNvSpPr>
            <a:spLocks noGrp="1" noChangeArrowheads="1"/>
          </p:cNvSpPr>
          <p:nvPr>
            <p:ph type="title"/>
          </p:nvPr>
        </p:nvSpPr>
        <p:spPr/>
        <p:txBody>
          <a:bodyPr/>
          <a:lstStyle/>
          <a:p>
            <a:pPr eaLnBrk="1" hangingPunct="1">
              <a:defRPr/>
            </a:pPr>
            <a:r>
              <a:rPr lang="en-US" dirty="0">
                <a:cs typeface="+mj-cs"/>
              </a:rPr>
              <a:t>Binary Representations </a:t>
            </a:r>
            <a:r>
              <a:rPr lang="en-US" sz="1800" dirty="0">
                <a:cs typeface="+mj-cs"/>
              </a:rPr>
              <a:t>(3 of 3)</a:t>
            </a:r>
            <a:endParaRPr lang="en-US" sz="1800" i="1" dirty="0">
              <a:cs typeface="+mj-cs"/>
            </a:endParaRPr>
          </a:p>
        </p:txBody>
      </p:sp>
      <p:sp>
        <p:nvSpPr>
          <p:cNvPr id="138243" name="Rectangle 3">
            <a:extLst>
              <a:ext uri="{FF2B5EF4-FFF2-40B4-BE49-F238E27FC236}">
                <a16:creationId xmlns:a16="http://schemas.microsoft.com/office/drawing/2014/main" id="{EA0A171D-BC4F-F34A-B73D-838B34C969DC}"/>
              </a:ext>
            </a:extLst>
          </p:cNvPr>
          <p:cNvSpPr>
            <a:spLocks noGrp="1" noChangeArrowheads="1"/>
          </p:cNvSpPr>
          <p:nvPr>
            <p:ph type="body" idx="1"/>
          </p:nvPr>
        </p:nvSpPr>
        <p:spPr/>
        <p:txBody>
          <a:bodyPr>
            <a:normAutofit lnSpcReduction="10000"/>
          </a:bodyPr>
          <a:lstStyle/>
          <a:p>
            <a:pPr marL="0" indent="0" eaLnBrk="1" hangingPunct="1">
              <a:buFontTx/>
              <a:buNone/>
              <a:defRPr/>
            </a:pPr>
            <a:r>
              <a:rPr lang="en-US" i="1" dirty="0"/>
              <a:t>How many bits are needed to represent 32 things? One hundred things?</a:t>
            </a:r>
            <a:endParaRPr lang="en-US" dirty="0"/>
          </a:p>
          <a:p>
            <a:pPr marL="0" indent="0" eaLnBrk="1" hangingPunct="1">
              <a:buFontTx/>
              <a:buNone/>
              <a:defRPr/>
            </a:pPr>
            <a:endParaRPr lang="en-US" i="1" dirty="0">
              <a:cs typeface="+mn-cs"/>
            </a:endParaRPr>
          </a:p>
          <a:p>
            <a:pPr marL="0" indent="0" eaLnBrk="1" hangingPunct="1">
              <a:buFontTx/>
              <a:buNone/>
              <a:defRPr/>
            </a:pPr>
            <a:r>
              <a:rPr lang="en-US" i="1" dirty="0">
                <a:cs typeface="+mn-cs"/>
              </a:rPr>
              <a:t>How many things can </a:t>
            </a:r>
            <a:r>
              <a:rPr lang="en-US" dirty="0">
                <a:cs typeface="+mn-cs"/>
                <a:sym typeface="Symbol" charset="0"/>
              </a:rPr>
              <a:t>n</a:t>
            </a:r>
            <a:r>
              <a:rPr lang="en-US" dirty="0">
                <a:cs typeface="+mn-cs"/>
              </a:rPr>
              <a:t> bits </a:t>
            </a:r>
            <a:r>
              <a:rPr lang="en-US" i="1" dirty="0">
                <a:cs typeface="+mn-cs"/>
              </a:rPr>
              <a:t>represent?</a:t>
            </a:r>
          </a:p>
          <a:p>
            <a:pPr marL="0" indent="0" eaLnBrk="1" hangingPunct="1">
              <a:buFontTx/>
              <a:buNone/>
              <a:defRPr/>
            </a:pPr>
            <a:endParaRPr lang="en-US" i="1" dirty="0">
              <a:cs typeface="+mn-cs"/>
            </a:endParaRPr>
          </a:p>
          <a:p>
            <a:pPr marL="0" indent="0" eaLnBrk="1" hangingPunct="1">
              <a:buFontTx/>
              <a:buNone/>
              <a:defRPr/>
            </a:pPr>
            <a:r>
              <a:rPr lang="en-US" i="1" dirty="0">
                <a:cs typeface="+mn-cs"/>
              </a:rPr>
              <a:t>Why?</a:t>
            </a:r>
          </a:p>
          <a:p>
            <a:pPr marL="0" indent="0" eaLnBrk="1" hangingPunct="1">
              <a:buFontTx/>
              <a:buNone/>
              <a:defRPr/>
            </a:pPr>
            <a:endParaRPr lang="en-US" i="1" dirty="0">
              <a:cs typeface="+mn-cs"/>
            </a:endParaRPr>
          </a:p>
          <a:p>
            <a:pPr marL="0" indent="0" eaLnBrk="1" hangingPunct="1">
              <a:buFontTx/>
              <a:buNone/>
              <a:defRPr/>
            </a:pPr>
            <a:r>
              <a:rPr lang="en-US" i="1" dirty="0">
                <a:cs typeface="+mn-cs"/>
              </a:rPr>
              <a:t>What happens every time you increase the number of bits by one?</a:t>
            </a:r>
          </a:p>
          <a:p>
            <a:pPr marL="0" indent="0" eaLnBrk="1" hangingPunct="1">
              <a:buFontTx/>
              <a:buNone/>
              <a:defRPr/>
            </a:pPr>
            <a:endParaRPr lang="en-US" dirty="0">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7E84-7CA5-7D4B-BF95-1BCF60847982}"/>
              </a:ext>
            </a:extLst>
          </p:cNvPr>
          <p:cNvSpPr>
            <a:spLocks noGrp="1"/>
          </p:cNvSpPr>
          <p:nvPr>
            <p:ph type="title"/>
          </p:nvPr>
        </p:nvSpPr>
        <p:spPr/>
        <p:txBody>
          <a:bodyPr/>
          <a:lstStyle/>
          <a:p>
            <a:pPr>
              <a:defRPr/>
            </a:pPr>
            <a:r>
              <a:rPr lang="en-US" dirty="0"/>
              <a:t>Representing Natural Numbers</a:t>
            </a:r>
          </a:p>
        </p:txBody>
      </p:sp>
      <p:graphicFrame>
        <p:nvGraphicFramePr>
          <p:cNvPr id="6" name="Content Placeholder 5">
            <a:extLst>
              <a:ext uri="{FF2B5EF4-FFF2-40B4-BE49-F238E27FC236}">
                <a16:creationId xmlns:a16="http://schemas.microsoft.com/office/drawing/2014/main" id="{1E063ED6-C80B-E64F-9510-64F3E0B75821}"/>
              </a:ext>
            </a:extLst>
          </p:cNvPr>
          <p:cNvGraphicFramePr>
            <a:graphicFrameLocks noGrp="1"/>
          </p:cNvGraphicFramePr>
          <p:nvPr>
            <p:ph sz="half" idx="1"/>
            <p:extLst>
              <p:ext uri="{D42A27DB-BD31-4B8C-83A1-F6EECF244321}">
                <p14:modId xmlns:p14="http://schemas.microsoft.com/office/powerpoint/2010/main" val="706992742"/>
              </p:ext>
            </p:extLst>
          </p:nvPr>
        </p:nvGraphicFramePr>
        <p:xfrm>
          <a:off x="838200" y="1412875"/>
          <a:ext cx="2971800" cy="3235324"/>
        </p:xfrm>
        <a:graphic>
          <a:graphicData uri="http://schemas.openxmlformats.org/drawingml/2006/table">
            <a:tbl>
              <a:tblPr firstRow="1" bandRow="1">
                <a:tableStyleId>{00A15C55-8517-42AA-B614-E9B94910E393}</a:tableStyleId>
              </a:tblPr>
              <a:tblGrid>
                <a:gridCol w="1905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tblGrid>
              <a:tr h="640060">
                <a:tc>
                  <a:txBody>
                    <a:bodyPr/>
                    <a:lstStyle/>
                    <a:p>
                      <a:pPr algn="ctr"/>
                      <a:r>
                        <a:rPr lang="en-US" sz="1800" dirty="0"/>
                        <a:t>8-Bit Binary Representation</a:t>
                      </a:r>
                    </a:p>
                  </a:txBody>
                  <a:tcPr marL="98904" marR="98904" marT="45710" marB="45710"/>
                </a:tc>
                <a:tc>
                  <a:txBody>
                    <a:bodyPr/>
                    <a:lstStyle/>
                    <a:p>
                      <a:pPr algn="ctr"/>
                      <a:r>
                        <a:rPr lang="en-US" sz="1800" dirty="0"/>
                        <a:t>Natural</a:t>
                      </a:r>
                      <a:r>
                        <a:rPr lang="en-US" sz="1800" baseline="0" dirty="0"/>
                        <a:t> Number</a:t>
                      </a:r>
                      <a:endParaRPr lang="en-US" sz="1800" dirty="0"/>
                    </a:p>
                  </a:txBody>
                  <a:tcPr marL="98904" marR="98904" marT="45710" marB="45710"/>
                </a:tc>
                <a:extLst>
                  <a:ext uri="{0D108BD9-81ED-4DB2-BD59-A6C34878D82A}">
                    <a16:rowId xmlns:a16="http://schemas.microsoft.com/office/drawing/2014/main" val="10000"/>
                  </a:ext>
                </a:extLst>
              </a:tr>
              <a:tr h="370752">
                <a:tc>
                  <a:txBody>
                    <a:bodyPr/>
                    <a:lstStyle/>
                    <a:p>
                      <a:pPr algn="r"/>
                      <a:r>
                        <a:rPr lang="en-US" sz="1800" dirty="0">
                          <a:latin typeface="Lucida Console" panose="020B0609040504020204" pitchFamily="49" charset="0"/>
                        </a:rPr>
                        <a:t>01111111</a:t>
                      </a:r>
                    </a:p>
                  </a:txBody>
                  <a:tcPr marL="98904" marR="98904" marT="45710" marB="45710"/>
                </a:tc>
                <a:tc>
                  <a:txBody>
                    <a:bodyPr/>
                    <a:lstStyle/>
                    <a:p>
                      <a:pPr algn="r"/>
                      <a:r>
                        <a:rPr lang="en-US" sz="1800" dirty="0"/>
                        <a:t>127</a:t>
                      </a:r>
                    </a:p>
                  </a:txBody>
                  <a:tcPr marL="98904" marR="98904" marT="45710" marB="45710"/>
                </a:tc>
                <a:extLst>
                  <a:ext uri="{0D108BD9-81ED-4DB2-BD59-A6C34878D82A}">
                    <a16:rowId xmlns:a16="http://schemas.microsoft.com/office/drawing/2014/main" val="10001"/>
                  </a:ext>
                </a:extLst>
              </a:tr>
              <a:tr h="370752">
                <a:tc>
                  <a:txBody>
                    <a:bodyPr/>
                    <a:lstStyle/>
                    <a:p>
                      <a:pPr algn="r"/>
                      <a:r>
                        <a:rPr lang="en-US" sz="1800" dirty="0">
                          <a:latin typeface="Lucida Console" panose="020B0609040504020204" pitchFamily="49" charset="0"/>
                        </a:rPr>
                        <a:t>01111110</a:t>
                      </a:r>
                    </a:p>
                  </a:txBody>
                  <a:tcPr marL="98904" marR="98904" marT="45710" marB="45710"/>
                </a:tc>
                <a:tc>
                  <a:txBody>
                    <a:bodyPr/>
                    <a:lstStyle/>
                    <a:p>
                      <a:pPr algn="r"/>
                      <a:r>
                        <a:rPr lang="en-US" sz="1800" dirty="0"/>
                        <a:t>126</a:t>
                      </a:r>
                    </a:p>
                  </a:txBody>
                  <a:tcPr marL="98904" marR="98904" marT="45710" marB="45710"/>
                </a:tc>
                <a:extLst>
                  <a:ext uri="{0D108BD9-81ED-4DB2-BD59-A6C34878D82A}">
                    <a16:rowId xmlns:a16="http://schemas.microsoft.com/office/drawing/2014/main" val="10002"/>
                  </a:ext>
                </a:extLst>
              </a:tr>
              <a:tr h="370752">
                <a:tc>
                  <a:txBody>
                    <a:bodyPr/>
                    <a:lstStyle/>
                    <a:p>
                      <a:pPr algn="r"/>
                      <a:r>
                        <a:rPr lang="en-US" sz="1800" dirty="0">
                          <a:latin typeface="+mj-lt"/>
                        </a:rPr>
                        <a:t>…</a:t>
                      </a:r>
                    </a:p>
                  </a:txBody>
                  <a:tcPr marL="98904" marR="98904" marT="45710" marB="45710"/>
                </a:tc>
                <a:tc>
                  <a:txBody>
                    <a:bodyPr/>
                    <a:lstStyle/>
                    <a:p>
                      <a:pPr algn="r"/>
                      <a:r>
                        <a:rPr lang="en-US" sz="1800" dirty="0"/>
                        <a:t>…</a:t>
                      </a:r>
                    </a:p>
                  </a:txBody>
                  <a:tcPr marL="98904" marR="98904" marT="45710" marB="45710"/>
                </a:tc>
                <a:extLst>
                  <a:ext uri="{0D108BD9-81ED-4DB2-BD59-A6C34878D82A}">
                    <a16:rowId xmlns:a16="http://schemas.microsoft.com/office/drawing/2014/main" val="10003"/>
                  </a:ext>
                </a:extLst>
              </a:tr>
              <a:tr h="370752">
                <a:tc>
                  <a:txBody>
                    <a:bodyPr/>
                    <a:lstStyle/>
                    <a:p>
                      <a:pPr algn="r"/>
                      <a:r>
                        <a:rPr lang="en-US" sz="1800" dirty="0">
                          <a:latin typeface="Lucida Console" panose="020B0609040504020204" pitchFamily="49" charset="0"/>
                        </a:rPr>
                        <a:t>00000011</a:t>
                      </a:r>
                    </a:p>
                  </a:txBody>
                  <a:tcPr marL="98904" marR="98904" marT="45710" marB="45710"/>
                </a:tc>
                <a:tc>
                  <a:txBody>
                    <a:bodyPr/>
                    <a:lstStyle/>
                    <a:p>
                      <a:pPr algn="r"/>
                      <a:r>
                        <a:rPr lang="en-US" sz="1800" dirty="0"/>
                        <a:t>3</a:t>
                      </a:r>
                    </a:p>
                  </a:txBody>
                  <a:tcPr marL="98904" marR="98904" marT="45710" marB="45710"/>
                </a:tc>
                <a:extLst>
                  <a:ext uri="{0D108BD9-81ED-4DB2-BD59-A6C34878D82A}">
                    <a16:rowId xmlns:a16="http://schemas.microsoft.com/office/drawing/2014/main" val="10004"/>
                  </a:ext>
                </a:extLst>
              </a:tr>
              <a:tr h="370752">
                <a:tc>
                  <a:txBody>
                    <a:bodyPr/>
                    <a:lstStyle/>
                    <a:p>
                      <a:pPr algn="r"/>
                      <a:r>
                        <a:rPr lang="en-US" sz="1800" dirty="0">
                          <a:latin typeface="Lucida Console" panose="020B0609040504020204" pitchFamily="49" charset="0"/>
                        </a:rPr>
                        <a:t>00000010</a:t>
                      </a:r>
                    </a:p>
                  </a:txBody>
                  <a:tcPr marL="98904" marR="98904" marT="45710" marB="45710"/>
                </a:tc>
                <a:tc>
                  <a:txBody>
                    <a:bodyPr/>
                    <a:lstStyle/>
                    <a:p>
                      <a:pPr algn="r"/>
                      <a:r>
                        <a:rPr lang="en-US" sz="1800" dirty="0"/>
                        <a:t>2</a:t>
                      </a:r>
                    </a:p>
                  </a:txBody>
                  <a:tcPr marL="98904" marR="98904" marT="45710" marB="45710"/>
                </a:tc>
                <a:extLst>
                  <a:ext uri="{0D108BD9-81ED-4DB2-BD59-A6C34878D82A}">
                    <a16:rowId xmlns:a16="http://schemas.microsoft.com/office/drawing/2014/main" val="10005"/>
                  </a:ext>
                </a:extLst>
              </a:tr>
              <a:tr h="370752">
                <a:tc>
                  <a:txBody>
                    <a:bodyPr/>
                    <a:lstStyle/>
                    <a:p>
                      <a:pPr algn="r"/>
                      <a:r>
                        <a:rPr lang="en-US" sz="1800" dirty="0">
                          <a:latin typeface="Lucida Console" panose="020B0609040504020204" pitchFamily="49" charset="0"/>
                        </a:rPr>
                        <a:t>00000001</a:t>
                      </a:r>
                    </a:p>
                  </a:txBody>
                  <a:tcPr marL="98904" marR="98904" marT="45710" marB="45710"/>
                </a:tc>
                <a:tc>
                  <a:txBody>
                    <a:bodyPr/>
                    <a:lstStyle/>
                    <a:p>
                      <a:pPr algn="r"/>
                      <a:r>
                        <a:rPr lang="en-US" sz="1800" dirty="0"/>
                        <a:t>1</a:t>
                      </a:r>
                    </a:p>
                  </a:txBody>
                  <a:tcPr marL="98904" marR="98904" marT="45710" marB="45710"/>
                </a:tc>
                <a:extLst>
                  <a:ext uri="{0D108BD9-81ED-4DB2-BD59-A6C34878D82A}">
                    <a16:rowId xmlns:a16="http://schemas.microsoft.com/office/drawing/2014/main" val="10006"/>
                  </a:ext>
                </a:extLst>
              </a:tr>
              <a:tr h="370752">
                <a:tc>
                  <a:txBody>
                    <a:bodyPr/>
                    <a:lstStyle/>
                    <a:p>
                      <a:pPr algn="r"/>
                      <a:r>
                        <a:rPr lang="en-US" sz="1800" dirty="0">
                          <a:latin typeface="Lucida Console" panose="020B0609040504020204" pitchFamily="49" charset="0"/>
                        </a:rPr>
                        <a:t>00000000</a:t>
                      </a:r>
                    </a:p>
                  </a:txBody>
                  <a:tcPr marL="98904" marR="98904" marT="45710" marB="45710"/>
                </a:tc>
                <a:tc>
                  <a:txBody>
                    <a:bodyPr/>
                    <a:lstStyle/>
                    <a:p>
                      <a:pPr algn="r"/>
                      <a:r>
                        <a:rPr lang="en-US" sz="1800" dirty="0"/>
                        <a:t>0</a:t>
                      </a:r>
                    </a:p>
                  </a:txBody>
                  <a:tcPr marL="98904" marR="98904" marT="45710" marB="45710"/>
                </a:tc>
                <a:extLst>
                  <a:ext uri="{0D108BD9-81ED-4DB2-BD59-A6C34878D82A}">
                    <a16:rowId xmlns:a16="http://schemas.microsoft.com/office/drawing/2014/main" val="10007"/>
                  </a:ext>
                </a:extLst>
              </a:tr>
            </a:tbl>
          </a:graphicData>
        </a:graphic>
      </p:graphicFrame>
      <p:sp>
        <p:nvSpPr>
          <p:cNvPr id="7" name="Content Placeholder 6">
            <a:extLst>
              <a:ext uri="{FF2B5EF4-FFF2-40B4-BE49-F238E27FC236}">
                <a16:creationId xmlns:a16="http://schemas.microsoft.com/office/drawing/2014/main" id="{7D98674A-255B-C545-B836-AB37FEDF7392}"/>
              </a:ext>
            </a:extLst>
          </p:cNvPr>
          <p:cNvSpPr>
            <a:spLocks noGrp="1"/>
          </p:cNvSpPr>
          <p:nvPr>
            <p:ph sz="half" idx="2"/>
          </p:nvPr>
        </p:nvSpPr>
        <p:spPr/>
        <p:txBody>
          <a:bodyPr/>
          <a:lstStyle/>
          <a:p>
            <a:pPr>
              <a:defRPr/>
            </a:pPr>
            <a:r>
              <a:rPr lang="en-US" dirty="0"/>
              <a:t>Convert to binary</a:t>
            </a:r>
          </a:p>
          <a:p>
            <a:pPr>
              <a:defRPr/>
            </a:pPr>
            <a:r>
              <a:rPr lang="en-US" dirty="0"/>
              <a:t>Computers store data in fixed-size chunks, so we have leading zeroes</a:t>
            </a:r>
          </a:p>
          <a:p>
            <a:pPr marL="0" indent="0">
              <a:buFontTx/>
              <a:buNone/>
              <a:defRPr/>
            </a:pPr>
            <a:endParaRPr lang="en-US" dirty="0"/>
          </a:p>
          <a:p>
            <a:pPr marL="0" indent="0">
              <a:buFontTx/>
              <a:buNone/>
              <a:defRPr/>
            </a:pPr>
            <a:r>
              <a:rPr lang="en-US" i="1" dirty="0"/>
              <a:t>What do the integers include that the natural numbers do not?</a:t>
            </a:r>
          </a:p>
        </p:txBody>
      </p:sp>
      <p:sp>
        <p:nvSpPr>
          <p:cNvPr id="4" name="Slide Number Placeholder 3">
            <a:extLst>
              <a:ext uri="{FF2B5EF4-FFF2-40B4-BE49-F238E27FC236}">
                <a16:creationId xmlns:a16="http://schemas.microsoft.com/office/drawing/2014/main" id="{F96686AE-3439-8143-86F8-D6EA20663A31}"/>
              </a:ext>
            </a:extLst>
          </p:cNvPr>
          <p:cNvSpPr>
            <a:spLocks noGrp="1"/>
          </p:cNvSpPr>
          <p:nvPr>
            <p:ph type="sldNum" sz="quarter" idx="10"/>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fld id="{0CC1E707-AEA1-474E-96A7-83124E5E7128}" type="slidenum">
              <a:rPr lang="en-US" altLang="en-US" sz="1400" smtClean="0"/>
              <a:pPr eaLnBrk="1" hangingPunct="1">
                <a:defRPr/>
              </a:pPr>
              <a:t>15</a:t>
            </a:fld>
            <a:endParaRPr lang="en-US"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DE428A7-211E-914D-BFE7-90D6A5B736CF}"/>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7F0B6CCE-836C-E949-A645-EA8B5F2A1FE5}" type="slidenum">
              <a:rPr lang="en-US" altLang="en-US" sz="1400" smtClean="0"/>
              <a:pPr eaLnBrk="1" hangingPunct="1">
                <a:spcBef>
                  <a:spcPct val="0"/>
                </a:spcBef>
                <a:buFontTx/>
                <a:buNone/>
                <a:defRPr/>
              </a:pPr>
              <a:t>16</a:t>
            </a:fld>
            <a:endParaRPr lang="en-US" altLang="en-US" sz="1400" dirty="0"/>
          </a:p>
        </p:txBody>
      </p:sp>
      <p:sp>
        <p:nvSpPr>
          <p:cNvPr id="14339" name="Rectangle 3">
            <a:extLst>
              <a:ext uri="{FF2B5EF4-FFF2-40B4-BE49-F238E27FC236}">
                <a16:creationId xmlns:a16="http://schemas.microsoft.com/office/drawing/2014/main" id="{2A2246F5-F120-4343-83BC-A2F3BB4910EC}"/>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(1 of 8)</a:t>
            </a:r>
          </a:p>
        </p:txBody>
      </p:sp>
      <p:sp>
        <p:nvSpPr>
          <p:cNvPr id="14340" name="Rectangle 4">
            <a:extLst>
              <a:ext uri="{FF2B5EF4-FFF2-40B4-BE49-F238E27FC236}">
                <a16:creationId xmlns:a16="http://schemas.microsoft.com/office/drawing/2014/main" id="{69C24DCA-3D63-1045-8FF0-82A1DFD023AD}"/>
              </a:ext>
            </a:extLst>
          </p:cNvPr>
          <p:cNvSpPr>
            <a:spLocks noGrp="1" noChangeArrowheads="1"/>
          </p:cNvSpPr>
          <p:nvPr>
            <p:ph type="body" idx="1"/>
          </p:nvPr>
        </p:nvSpPr>
        <p:spPr>
          <a:xfrm>
            <a:off x="457200" y="1447800"/>
            <a:ext cx="8229600" cy="2971800"/>
          </a:xfrm>
        </p:spPr>
        <p:txBody>
          <a:bodyPr/>
          <a:lstStyle/>
          <a:p>
            <a:pPr marL="0" indent="0" eaLnBrk="1" hangingPunct="1">
              <a:buFontTx/>
              <a:buNone/>
              <a:defRPr/>
            </a:pPr>
            <a:r>
              <a:rPr lang="en-US" sz="2800" b="1" dirty="0">
                <a:solidFill>
                  <a:srgbClr val="FF6600"/>
                </a:solidFill>
                <a:cs typeface="+mn-cs"/>
              </a:rPr>
              <a:t>Signed-magnitude number representation</a:t>
            </a:r>
            <a:endParaRPr lang="en-US" sz="2800" dirty="0">
              <a:solidFill>
                <a:srgbClr val="FF6600"/>
              </a:solidFill>
              <a:cs typeface="+mn-cs"/>
            </a:endParaRPr>
          </a:p>
          <a:p>
            <a:pPr eaLnBrk="1" hangingPunct="1">
              <a:defRPr/>
            </a:pPr>
            <a:r>
              <a:rPr lang="en-US" sz="2800" dirty="0">
                <a:cs typeface="+mn-cs"/>
              </a:rPr>
              <a:t>Used by humans</a:t>
            </a:r>
          </a:p>
          <a:p>
            <a:pPr eaLnBrk="1" hangingPunct="1">
              <a:defRPr/>
            </a:pPr>
            <a:r>
              <a:rPr lang="en-US" sz="2800" dirty="0">
                <a:cs typeface="+mn-cs"/>
              </a:rPr>
              <a:t>The sign represents the ordering (the negatives come before the positives in ascending order)</a:t>
            </a:r>
          </a:p>
          <a:p>
            <a:pPr eaLnBrk="1" hangingPunct="1">
              <a:defRPr/>
            </a:pPr>
            <a:r>
              <a:rPr lang="en-US" sz="2800" dirty="0">
                <a:cs typeface="+mn-cs"/>
              </a:rPr>
              <a:t>The digits represent the magnitude (the distance from zero)</a:t>
            </a:r>
          </a:p>
        </p:txBody>
      </p:sp>
      <p:pic>
        <p:nvPicPr>
          <p:cNvPr id="3" name="Picture 2" descr="A figure represents a signed magnitude of numbers from negative 6 to positive 6."/>
          <p:cNvPicPr>
            <a:picLocks noChangeAspect="1"/>
          </p:cNvPicPr>
          <p:nvPr/>
        </p:nvPicPr>
        <p:blipFill>
          <a:blip r:embed="rId2"/>
          <a:stretch>
            <a:fillRect/>
          </a:stretch>
        </p:blipFill>
        <p:spPr>
          <a:xfrm>
            <a:off x="1295399" y="4724400"/>
            <a:ext cx="6553202" cy="10690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51D8F-8E26-9B4D-86A2-A0572093E399}"/>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A0B741D3-BA6B-7840-A6AA-03273CF1E7B1}" type="slidenum">
              <a:rPr lang="en-US" altLang="en-US" sz="1400" smtClean="0"/>
              <a:pPr eaLnBrk="1" hangingPunct="1">
                <a:spcBef>
                  <a:spcPct val="0"/>
                </a:spcBef>
                <a:buFontTx/>
                <a:buNone/>
                <a:defRPr/>
              </a:pPr>
              <a:t>17</a:t>
            </a:fld>
            <a:endParaRPr lang="en-US" altLang="en-US" sz="1400" dirty="0"/>
          </a:p>
        </p:txBody>
      </p:sp>
      <p:sp>
        <p:nvSpPr>
          <p:cNvPr id="69634" name="Rectangle 2">
            <a:extLst>
              <a:ext uri="{FF2B5EF4-FFF2-40B4-BE49-F238E27FC236}">
                <a16:creationId xmlns:a16="http://schemas.microsoft.com/office/drawing/2014/main" id="{1C5FD0EC-8A18-8644-B0B1-7933B6C5102C}"/>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(2 of 8)</a:t>
            </a:r>
            <a:endParaRPr lang="en-US" sz="1800" i="1" dirty="0">
              <a:cs typeface="+mj-cs"/>
            </a:endParaRPr>
          </a:p>
        </p:txBody>
      </p:sp>
      <p:sp>
        <p:nvSpPr>
          <p:cNvPr id="69635" name="Rectangle 3">
            <a:extLst>
              <a:ext uri="{FF2B5EF4-FFF2-40B4-BE49-F238E27FC236}">
                <a16:creationId xmlns:a16="http://schemas.microsoft.com/office/drawing/2014/main" id="{BA46E4CC-A46C-154F-8999-9B08D3AD0F06}"/>
              </a:ext>
            </a:extLst>
          </p:cNvPr>
          <p:cNvSpPr>
            <a:spLocks noGrp="1" noChangeArrowheads="1"/>
          </p:cNvSpPr>
          <p:nvPr>
            <p:ph type="body" idx="1"/>
          </p:nvPr>
        </p:nvSpPr>
        <p:spPr/>
        <p:txBody>
          <a:bodyPr>
            <a:normAutofit fontScale="92500" lnSpcReduction="20000"/>
          </a:bodyPr>
          <a:lstStyle/>
          <a:p>
            <a:pPr marL="0" indent="0" eaLnBrk="1" hangingPunct="1">
              <a:buFontTx/>
              <a:buNone/>
              <a:defRPr/>
            </a:pPr>
            <a:r>
              <a:rPr lang="en-US" dirty="0">
                <a:solidFill>
                  <a:srgbClr val="FF6600"/>
                </a:solidFill>
              </a:rPr>
              <a:t>Problem</a:t>
            </a:r>
            <a:r>
              <a:rPr lang="en-US" dirty="0"/>
              <a:t>: </a:t>
            </a:r>
            <a:r>
              <a:rPr lang="en-US" dirty="0">
                <a:cs typeface="+mn-cs"/>
              </a:rPr>
              <a:t>Two zeroes (positive and negative)</a:t>
            </a:r>
          </a:p>
          <a:p>
            <a:pPr marL="0" indent="0" eaLnBrk="1" hangingPunct="1">
              <a:buFontTx/>
              <a:buNone/>
              <a:defRPr/>
            </a:pPr>
            <a:endParaRPr lang="en-US" dirty="0">
              <a:solidFill>
                <a:srgbClr val="0000FF"/>
              </a:solidFill>
              <a:cs typeface="+mn-cs"/>
            </a:endParaRPr>
          </a:p>
          <a:p>
            <a:pPr marL="0" indent="0" eaLnBrk="1" hangingPunct="1">
              <a:buFontTx/>
              <a:buNone/>
              <a:defRPr/>
            </a:pPr>
            <a:r>
              <a:rPr lang="en-US" dirty="0">
                <a:cs typeface="+mn-cs"/>
              </a:rPr>
              <a:t>No problem for humans, but would cause unnecessary complexity in computers</a:t>
            </a:r>
          </a:p>
          <a:p>
            <a:pPr marL="0" indent="0" eaLnBrk="1" hangingPunct="1">
              <a:buFontTx/>
              <a:buNone/>
              <a:defRPr/>
            </a:pPr>
            <a:endParaRPr lang="en-US" dirty="0">
              <a:cs typeface="+mn-cs"/>
            </a:endParaRPr>
          </a:p>
          <a:p>
            <a:pPr marL="0" indent="0" eaLnBrk="1" hangingPunct="1">
              <a:buFontTx/>
              <a:buNone/>
              <a:defRPr/>
            </a:pPr>
            <a:r>
              <a:rPr lang="en-US" dirty="0">
                <a:solidFill>
                  <a:srgbClr val="FF6600"/>
                </a:solidFill>
                <a:cs typeface="+mn-cs"/>
              </a:rPr>
              <a:t>Solution</a:t>
            </a:r>
            <a:r>
              <a:rPr lang="en-US" dirty="0">
                <a:cs typeface="+mn-cs"/>
              </a:rPr>
              <a:t>: Represent integers by associating them with natural numbers</a:t>
            </a:r>
          </a:p>
          <a:p>
            <a:pPr marL="0" indent="0" eaLnBrk="1" hangingPunct="1">
              <a:buFontTx/>
              <a:buNone/>
              <a:defRPr/>
            </a:pPr>
            <a:endParaRPr lang="en-US" dirty="0">
              <a:cs typeface="+mn-cs"/>
            </a:endParaRPr>
          </a:p>
          <a:p>
            <a:pPr marL="0" indent="0" eaLnBrk="1" hangingPunct="1">
              <a:buFontTx/>
              <a:buNone/>
              <a:defRPr/>
            </a:pPr>
            <a:r>
              <a:rPr lang="en-US" dirty="0"/>
              <a:t>Half the natural numbers will represent themselves; the other half will represent negative integers</a:t>
            </a:r>
          </a:p>
          <a:p>
            <a:pPr marL="0" indent="0" eaLnBrk="1" hangingPunct="1">
              <a:buFontTx/>
              <a:buNone/>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AD32E6F-6697-D642-92B8-9437476CFEB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2221FA3F-6C42-2C4C-A2CF-94FBF17D6C3B}" type="slidenum">
              <a:rPr lang="en-US" altLang="en-US" sz="1400" smtClean="0"/>
              <a:pPr eaLnBrk="1" hangingPunct="1">
                <a:spcBef>
                  <a:spcPct val="0"/>
                </a:spcBef>
                <a:buFontTx/>
                <a:buNone/>
                <a:defRPr/>
              </a:pPr>
              <a:t>18</a:t>
            </a:fld>
            <a:endParaRPr lang="en-US" altLang="en-US" sz="1400" dirty="0"/>
          </a:p>
        </p:txBody>
      </p:sp>
      <p:sp>
        <p:nvSpPr>
          <p:cNvPr id="15367" name="Rectangle 7">
            <a:extLst>
              <a:ext uri="{FF2B5EF4-FFF2-40B4-BE49-F238E27FC236}">
                <a16:creationId xmlns:a16="http://schemas.microsoft.com/office/drawing/2014/main" id="{4875E8CD-A014-4E4C-9359-2AC660C7D6A4}"/>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(3 of 8)</a:t>
            </a:r>
            <a:endParaRPr lang="en-US" sz="1800" i="1" dirty="0">
              <a:cs typeface="+mj-cs"/>
            </a:endParaRPr>
          </a:p>
        </p:txBody>
      </p:sp>
      <p:sp>
        <p:nvSpPr>
          <p:cNvPr id="15365" name="Rectangle 5">
            <a:extLst>
              <a:ext uri="{FF2B5EF4-FFF2-40B4-BE49-F238E27FC236}">
                <a16:creationId xmlns:a16="http://schemas.microsoft.com/office/drawing/2014/main" id="{58BB53EB-2909-4A45-9759-D1B320A8653E}"/>
              </a:ext>
            </a:extLst>
          </p:cNvPr>
          <p:cNvSpPr>
            <a:spLocks noGrp="1" noChangeArrowheads="1"/>
          </p:cNvSpPr>
          <p:nvPr>
            <p:ph type="body" idx="1"/>
          </p:nvPr>
        </p:nvSpPr>
        <p:spPr>
          <a:xfrm>
            <a:off x="457200" y="1447800"/>
            <a:ext cx="8382000" cy="4876800"/>
          </a:xfrm>
        </p:spPr>
        <p:txBody>
          <a:bodyPr/>
          <a:lstStyle/>
          <a:p>
            <a:pPr marL="0" indent="0" eaLnBrk="1" hangingPunct="1">
              <a:buFontTx/>
              <a:buNone/>
              <a:tabLst>
                <a:tab pos="457200" algn="l"/>
              </a:tabLst>
              <a:defRPr/>
            </a:pPr>
            <a:r>
              <a:rPr lang="en-US" dirty="0">
                <a:cs typeface="+mn-cs"/>
              </a:rPr>
              <a:t>Using two decimal digits, </a:t>
            </a:r>
          </a:p>
          <a:p>
            <a:pPr marL="0" indent="0" eaLnBrk="1" hangingPunct="1">
              <a:buFontTx/>
              <a:buNone/>
              <a:tabLst>
                <a:tab pos="457200" algn="l"/>
              </a:tabLst>
              <a:defRPr/>
            </a:pPr>
            <a:r>
              <a:rPr lang="en-US" dirty="0">
                <a:cs typeface="+mn-cs"/>
              </a:rPr>
              <a:t>	let 0 through 49 represent 0 through 49 </a:t>
            </a:r>
          </a:p>
          <a:p>
            <a:pPr marL="0" indent="0" eaLnBrk="1" hangingPunct="1">
              <a:buFontTx/>
              <a:buNone/>
              <a:tabLst>
                <a:tab pos="457200" algn="l"/>
              </a:tabLst>
              <a:defRPr/>
            </a:pPr>
            <a:r>
              <a:rPr lang="en-US" dirty="0">
                <a:cs typeface="+mn-cs"/>
              </a:rPr>
              <a:t>	let 50 through 99 represent –50 through –1</a:t>
            </a:r>
          </a:p>
          <a:p>
            <a:pPr marL="0" indent="0" eaLnBrk="1" hangingPunct="1">
              <a:tabLst>
                <a:tab pos="457200" algn="l"/>
              </a:tabLst>
              <a:defRPr/>
            </a:pPr>
            <a:endParaRPr lang="en-US" dirty="0">
              <a:cs typeface="+mn-cs"/>
            </a:endParaRPr>
          </a:p>
        </p:txBody>
      </p:sp>
      <p:pic>
        <p:nvPicPr>
          <p:cNvPr id="3" name="Picture 2" descr="A figure represents a magnitude scale that shows the following number series: 50 to 99, 0 to 49 at the top and negative 50 to negative 1, 0 to 49 at the bottom."/>
          <p:cNvPicPr>
            <a:picLocks noChangeAspect="1"/>
          </p:cNvPicPr>
          <p:nvPr/>
        </p:nvPicPr>
        <p:blipFill>
          <a:blip r:embed="rId2"/>
          <a:stretch>
            <a:fillRect/>
          </a:stretch>
        </p:blipFill>
        <p:spPr>
          <a:xfrm>
            <a:off x="1098693" y="4114800"/>
            <a:ext cx="7099014" cy="10333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7D98501-F82E-F842-93C3-F3C687F4AC47}"/>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35BE0CF-D0FE-F24E-AE6D-D17A07900C3F}" type="slidenum">
              <a:rPr lang="en-US" altLang="en-US" sz="1400" smtClean="0"/>
              <a:pPr eaLnBrk="1" hangingPunct="1">
                <a:spcBef>
                  <a:spcPct val="0"/>
                </a:spcBef>
                <a:buFontTx/>
                <a:buNone/>
                <a:defRPr/>
              </a:pPr>
              <a:t>19</a:t>
            </a:fld>
            <a:endParaRPr lang="en-US" altLang="en-US" sz="1400" dirty="0"/>
          </a:p>
        </p:txBody>
      </p:sp>
      <p:sp>
        <p:nvSpPr>
          <p:cNvPr id="74754" name="Rectangle 2">
            <a:extLst>
              <a:ext uri="{FF2B5EF4-FFF2-40B4-BE49-F238E27FC236}">
                <a16:creationId xmlns:a16="http://schemas.microsoft.com/office/drawing/2014/main" id="{0A45C78D-956F-2945-B840-217B42256B38}"/>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(4 of 8)</a:t>
            </a:r>
            <a:endParaRPr lang="en-US" sz="1800" i="1" dirty="0">
              <a:cs typeface="+mj-cs"/>
            </a:endParaRPr>
          </a:p>
        </p:txBody>
      </p:sp>
      <p:sp>
        <p:nvSpPr>
          <p:cNvPr id="74755" name="Rectangle 3">
            <a:extLst>
              <a:ext uri="{FF2B5EF4-FFF2-40B4-BE49-F238E27FC236}">
                <a16:creationId xmlns:a16="http://schemas.microsoft.com/office/drawing/2014/main" id="{92822BF6-2135-834E-8427-C14445AB0CD0}"/>
              </a:ext>
            </a:extLst>
          </p:cNvPr>
          <p:cNvSpPr>
            <a:spLocks noGrp="1" noChangeArrowheads="1"/>
          </p:cNvSpPr>
          <p:nvPr>
            <p:ph type="body" idx="1"/>
          </p:nvPr>
        </p:nvSpPr>
        <p:spPr/>
        <p:txBody>
          <a:bodyPr/>
          <a:lstStyle/>
          <a:p>
            <a:pPr marL="0" indent="0" eaLnBrk="1" hangingPunct="1">
              <a:buFontTx/>
              <a:buNone/>
              <a:defRPr/>
            </a:pPr>
            <a:r>
              <a:rPr lang="en-US" dirty="0">
                <a:cs typeface="+mn-cs"/>
              </a:rPr>
              <a:t>To perform addition, add the numbers and discard any carry to the hundreds digit</a:t>
            </a:r>
          </a:p>
        </p:txBody>
      </p:sp>
      <p:sp>
        <p:nvSpPr>
          <p:cNvPr id="74759" name="Rectangle 7">
            <a:extLst>
              <a:ext uri="{FF2B5EF4-FFF2-40B4-BE49-F238E27FC236}">
                <a16:creationId xmlns:a16="http://schemas.microsoft.com/office/drawing/2014/main" id="{5740A7B7-6958-9742-8BB1-12D1C0D133B8}"/>
              </a:ext>
            </a:extLst>
          </p:cNvPr>
          <p:cNvSpPr>
            <a:spLocks noChangeArrowheads="1"/>
          </p:cNvSpPr>
          <p:nvPr/>
        </p:nvSpPr>
        <p:spPr bwMode="auto">
          <a:xfrm>
            <a:off x="6019800" y="2781300"/>
            <a:ext cx="2286000" cy="3200400"/>
          </a:xfrm>
          <a:prstGeom prst="rect">
            <a:avLst/>
          </a:prstGeom>
          <a:solidFill>
            <a:srgbClr val="99CC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i="1" dirty="0">
                <a:latin typeface="Arial" charset="0"/>
                <a:ea typeface="ＭＳ Ｐゴシック" charset="0"/>
              </a:rPr>
              <a:t>Now you try it</a:t>
            </a:r>
            <a:endParaRPr lang="en-US" sz="1800" dirty="0">
              <a:latin typeface="Arial" charset="0"/>
              <a:ea typeface="ＭＳ Ｐゴシック" charset="0"/>
            </a:endParaRPr>
          </a:p>
          <a:p>
            <a:pPr eaLnBrk="1" hangingPunct="1">
              <a:defRPr/>
            </a:pPr>
            <a:endParaRPr lang="en-US" sz="1800" dirty="0">
              <a:latin typeface="Arial" charset="0"/>
              <a:ea typeface="ＭＳ Ｐゴシック" charset="0"/>
            </a:endParaRPr>
          </a:p>
          <a:p>
            <a:pPr eaLnBrk="1" hangingPunct="1">
              <a:defRPr/>
            </a:pPr>
            <a:r>
              <a:rPr lang="en-US" sz="1800" dirty="0">
                <a:latin typeface="Arial" charset="0"/>
                <a:ea typeface="ＭＳ Ｐゴシック" charset="0"/>
              </a:rPr>
              <a:t>48   </a:t>
            </a:r>
            <a:r>
              <a:rPr lang="en-US" sz="1600" dirty="0">
                <a:latin typeface="Arial" charset="0"/>
                <a:ea typeface="ＭＳ Ｐゴシック" charset="0"/>
              </a:rPr>
              <a:t>(signed-magnitude)</a:t>
            </a:r>
            <a:endParaRPr lang="en-US" sz="1800" dirty="0">
              <a:latin typeface="Arial" charset="0"/>
              <a:ea typeface="ＭＳ Ｐゴシック" charset="0"/>
            </a:endParaRPr>
          </a:p>
          <a:p>
            <a:pPr eaLnBrk="1" hangingPunct="1">
              <a:buFontTx/>
              <a:buChar char="-"/>
              <a:defRPr/>
            </a:pPr>
            <a:r>
              <a:rPr lang="en-US" sz="1800" u="sng" dirty="0">
                <a:latin typeface="Arial" charset="0"/>
                <a:ea typeface="ＭＳ Ｐゴシック" charset="0"/>
              </a:rPr>
              <a:t> 1</a:t>
            </a:r>
          </a:p>
          <a:p>
            <a:pPr eaLnBrk="1" hangingPunct="1">
              <a:defRPr/>
            </a:pPr>
            <a:r>
              <a:rPr lang="en-US" sz="1800" dirty="0">
                <a:latin typeface="Arial" charset="0"/>
                <a:ea typeface="ＭＳ Ｐゴシック" charset="0"/>
              </a:rPr>
              <a:t>47</a:t>
            </a:r>
          </a:p>
          <a:p>
            <a:pPr eaLnBrk="1" hangingPunct="1">
              <a:defRPr/>
            </a:pPr>
            <a:endParaRPr lang="en-US" sz="1800" dirty="0">
              <a:latin typeface="Arial" charset="0"/>
              <a:ea typeface="ＭＳ Ｐゴシック" charset="0"/>
            </a:endParaRPr>
          </a:p>
          <a:p>
            <a:pPr eaLnBrk="1" hangingPunct="1">
              <a:defRPr/>
            </a:pPr>
            <a:r>
              <a:rPr lang="en-US" sz="1800" i="1" dirty="0">
                <a:latin typeface="Arial" charset="0"/>
                <a:ea typeface="ＭＳ Ｐゴシック" charset="0"/>
              </a:rPr>
              <a:t>How does it work in</a:t>
            </a:r>
          </a:p>
          <a:p>
            <a:pPr eaLnBrk="1" hangingPunct="1">
              <a:defRPr/>
            </a:pPr>
            <a:r>
              <a:rPr lang="en-US" sz="1800" i="1" dirty="0">
                <a:latin typeface="Arial" charset="0"/>
                <a:ea typeface="ＭＳ Ｐゴシック" charset="0"/>
              </a:rPr>
              <a:t>the new scheme?</a:t>
            </a:r>
          </a:p>
        </p:txBody>
      </p:sp>
      <p:pic>
        <p:nvPicPr>
          <p:cNvPr id="3" name="Picture 2" descr="The column headers of the table are: &quot;Signed-Magnitude&quot; and &quot;New Scheme.&quot; It infers the data as follows (row-wise): addition of positive 5 with negative 6 gives negative 1 and addition of positive 5 with positive 94 gives positive 99; negative 4 with positive 6 gives positive 2 and positive 96 with positive 6 gives 2; negative 2 with negative 4 gives negative 6 and positive 98 with positive 96 gives positive 94."/>
          <p:cNvPicPr>
            <a:picLocks noChangeAspect="1"/>
          </p:cNvPicPr>
          <p:nvPr/>
        </p:nvPicPr>
        <p:blipFill>
          <a:blip r:embed="rId2"/>
          <a:stretch>
            <a:fillRect/>
          </a:stretch>
        </p:blipFill>
        <p:spPr>
          <a:xfrm>
            <a:off x="990600" y="3124200"/>
            <a:ext cx="4197356" cy="24508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9D302D-5101-6947-A5D4-F938ECBB16C7}"/>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EBB04A7A-5CD3-354D-8EC1-63CB0BD803C9}" type="slidenum">
              <a:rPr lang="en-US" altLang="en-US" sz="1400" smtClean="0"/>
              <a:pPr eaLnBrk="1" hangingPunct="1">
                <a:spcBef>
                  <a:spcPct val="0"/>
                </a:spcBef>
                <a:buFontTx/>
                <a:buNone/>
                <a:defRPr/>
              </a:pPr>
              <a:t>2</a:t>
            </a:fld>
            <a:endParaRPr lang="en-US" altLang="en-US" sz="1400" dirty="0"/>
          </a:p>
        </p:txBody>
      </p:sp>
      <p:sp>
        <p:nvSpPr>
          <p:cNvPr id="49156" name="Rectangle 4">
            <a:extLst>
              <a:ext uri="{FF2B5EF4-FFF2-40B4-BE49-F238E27FC236}">
                <a16:creationId xmlns:a16="http://schemas.microsoft.com/office/drawing/2014/main" id="{7EF6EE40-9916-5A44-9639-646DA8DA66D0}"/>
              </a:ext>
            </a:extLst>
          </p:cNvPr>
          <p:cNvSpPr>
            <a:spLocks noGrp="1" noChangeArrowheads="1"/>
          </p:cNvSpPr>
          <p:nvPr>
            <p:ph type="title"/>
          </p:nvPr>
        </p:nvSpPr>
        <p:spPr>
          <a:xfrm>
            <a:off x="457200" y="228600"/>
            <a:ext cx="8229600" cy="1143000"/>
          </a:xfrm>
        </p:spPr>
        <p:txBody>
          <a:bodyPr/>
          <a:lstStyle/>
          <a:p>
            <a:pPr eaLnBrk="1" hangingPunct="1">
              <a:defRPr/>
            </a:pPr>
            <a:r>
              <a:rPr lang="en-US" dirty="0">
                <a:cs typeface="+mj-cs"/>
              </a:rPr>
              <a:t>Chapter Goals </a:t>
            </a:r>
            <a:r>
              <a:rPr lang="en-US" sz="1800" dirty="0">
                <a:cs typeface="+mj-cs"/>
              </a:rPr>
              <a:t>(1 of 2)</a:t>
            </a:r>
          </a:p>
        </p:txBody>
      </p:sp>
      <p:sp>
        <p:nvSpPr>
          <p:cNvPr id="49157" name="Rectangle 5">
            <a:extLst>
              <a:ext uri="{FF2B5EF4-FFF2-40B4-BE49-F238E27FC236}">
                <a16:creationId xmlns:a16="http://schemas.microsoft.com/office/drawing/2014/main" id="{6DE93DF8-EED5-0740-898A-F5B4F3B4A969}"/>
              </a:ext>
            </a:extLst>
          </p:cNvPr>
          <p:cNvSpPr>
            <a:spLocks noGrp="1" noChangeArrowheads="1"/>
          </p:cNvSpPr>
          <p:nvPr>
            <p:ph type="body" idx="1"/>
          </p:nvPr>
        </p:nvSpPr>
        <p:spPr/>
        <p:txBody>
          <a:bodyPr/>
          <a:lstStyle/>
          <a:p>
            <a:pPr marL="292100" indent="-292100" eaLnBrk="1" hangingPunct="1">
              <a:defRPr/>
            </a:pPr>
            <a:r>
              <a:rPr lang="en-US" sz="2800" dirty="0">
                <a:cs typeface="+mn-cs"/>
              </a:rPr>
              <a:t>Distinguish between </a:t>
            </a:r>
            <a:r>
              <a:rPr lang="en-US" sz="2800" dirty="0">
                <a:solidFill>
                  <a:srgbClr val="FF6600"/>
                </a:solidFill>
                <a:cs typeface="+mn-cs"/>
              </a:rPr>
              <a:t>analog</a:t>
            </a:r>
            <a:r>
              <a:rPr lang="en-US" sz="2800" dirty="0">
                <a:solidFill>
                  <a:srgbClr val="FF0000"/>
                </a:solidFill>
                <a:cs typeface="+mn-cs"/>
              </a:rPr>
              <a:t> </a:t>
            </a:r>
            <a:r>
              <a:rPr lang="en-US" sz="2800" dirty="0">
                <a:cs typeface="+mn-cs"/>
              </a:rPr>
              <a:t>and </a:t>
            </a:r>
            <a:r>
              <a:rPr lang="en-US" sz="2800" dirty="0">
                <a:solidFill>
                  <a:srgbClr val="FF6600"/>
                </a:solidFill>
                <a:cs typeface="+mn-cs"/>
              </a:rPr>
              <a:t>digital</a:t>
            </a:r>
            <a:r>
              <a:rPr lang="en-US" sz="2800" dirty="0">
                <a:solidFill>
                  <a:srgbClr val="FF0000"/>
                </a:solidFill>
                <a:cs typeface="+mn-cs"/>
              </a:rPr>
              <a:t> </a:t>
            </a:r>
            <a:r>
              <a:rPr lang="en-US" sz="2800" dirty="0">
                <a:cs typeface="+mn-cs"/>
              </a:rPr>
              <a:t>information</a:t>
            </a:r>
          </a:p>
          <a:p>
            <a:pPr marL="292100" indent="-292100" eaLnBrk="1" hangingPunct="1">
              <a:defRPr/>
            </a:pPr>
            <a:r>
              <a:rPr lang="en-US" sz="2800" dirty="0">
                <a:cs typeface="+mn-cs"/>
              </a:rPr>
              <a:t>Explain data </a:t>
            </a:r>
            <a:r>
              <a:rPr lang="en-US" sz="2800" dirty="0">
                <a:solidFill>
                  <a:srgbClr val="FF6600"/>
                </a:solidFill>
                <a:cs typeface="+mn-cs"/>
              </a:rPr>
              <a:t>compression</a:t>
            </a:r>
            <a:r>
              <a:rPr lang="en-US" sz="2800" dirty="0">
                <a:solidFill>
                  <a:srgbClr val="FF0000"/>
                </a:solidFill>
                <a:cs typeface="+mn-cs"/>
              </a:rPr>
              <a:t> </a:t>
            </a:r>
            <a:r>
              <a:rPr lang="en-US" sz="2800" dirty="0">
                <a:cs typeface="+mn-cs"/>
              </a:rPr>
              <a:t>and calculate compression </a:t>
            </a:r>
            <a:r>
              <a:rPr lang="en-US" sz="2800" dirty="0">
                <a:solidFill>
                  <a:srgbClr val="FF6600"/>
                </a:solidFill>
                <a:cs typeface="+mn-cs"/>
              </a:rPr>
              <a:t>ratios</a:t>
            </a:r>
          </a:p>
          <a:p>
            <a:pPr marL="292100" indent="-292100" eaLnBrk="1" hangingPunct="1">
              <a:defRPr/>
            </a:pPr>
            <a:r>
              <a:rPr lang="en-US" sz="2800" dirty="0">
                <a:cs typeface="+mn-cs"/>
              </a:rPr>
              <a:t>Explain the </a:t>
            </a:r>
            <a:r>
              <a:rPr lang="en-US" sz="2800" dirty="0">
                <a:solidFill>
                  <a:srgbClr val="FF6600"/>
                </a:solidFill>
                <a:cs typeface="+mn-cs"/>
              </a:rPr>
              <a:t>binary</a:t>
            </a:r>
            <a:r>
              <a:rPr lang="en-US" sz="2800" dirty="0">
                <a:solidFill>
                  <a:srgbClr val="FF0000"/>
                </a:solidFill>
                <a:cs typeface="+mn-cs"/>
              </a:rPr>
              <a:t> </a:t>
            </a:r>
            <a:r>
              <a:rPr lang="en-US" sz="2800" dirty="0">
                <a:solidFill>
                  <a:srgbClr val="FF6600"/>
                </a:solidFill>
                <a:cs typeface="+mn-cs"/>
              </a:rPr>
              <a:t>formats</a:t>
            </a:r>
            <a:r>
              <a:rPr lang="en-US" sz="2800" dirty="0">
                <a:solidFill>
                  <a:srgbClr val="FF0000"/>
                </a:solidFill>
                <a:cs typeface="+mn-cs"/>
              </a:rPr>
              <a:t> </a:t>
            </a:r>
            <a:r>
              <a:rPr lang="en-US" sz="2800" dirty="0">
                <a:cs typeface="+mn-cs"/>
              </a:rPr>
              <a:t>for negative and floating-point values</a:t>
            </a:r>
          </a:p>
          <a:p>
            <a:pPr marL="292100" indent="-292100" eaLnBrk="1" hangingPunct="1">
              <a:defRPr/>
            </a:pPr>
            <a:r>
              <a:rPr lang="en-US" sz="2800" dirty="0">
                <a:cs typeface="+mn-cs"/>
              </a:rPr>
              <a:t>Describe the characteristics of the </a:t>
            </a:r>
            <a:r>
              <a:rPr lang="en-US" sz="2800" dirty="0">
                <a:solidFill>
                  <a:srgbClr val="FF6600"/>
                </a:solidFill>
                <a:cs typeface="+mn-cs"/>
              </a:rPr>
              <a:t>ASCII</a:t>
            </a:r>
            <a:r>
              <a:rPr lang="en-US" sz="2800" dirty="0">
                <a:solidFill>
                  <a:srgbClr val="FF0000"/>
                </a:solidFill>
                <a:cs typeface="+mn-cs"/>
              </a:rPr>
              <a:t> </a:t>
            </a:r>
            <a:r>
              <a:rPr lang="en-US" sz="2800" dirty="0">
                <a:cs typeface="+mn-cs"/>
              </a:rPr>
              <a:t>and </a:t>
            </a:r>
            <a:r>
              <a:rPr lang="en-US" sz="2800" dirty="0">
                <a:solidFill>
                  <a:srgbClr val="FF6600"/>
                </a:solidFill>
                <a:cs typeface="+mn-cs"/>
              </a:rPr>
              <a:t>Unicode</a:t>
            </a:r>
            <a:r>
              <a:rPr lang="en-US" sz="2800" dirty="0">
                <a:solidFill>
                  <a:srgbClr val="FF0000"/>
                </a:solidFill>
                <a:cs typeface="+mn-cs"/>
              </a:rPr>
              <a:t> </a:t>
            </a:r>
            <a:r>
              <a:rPr lang="en-US" sz="2800" dirty="0">
                <a:cs typeface="+mn-cs"/>
              </a:rPr>
              <a:t>character sets</a:t>
            </a:r>
          </a:p>
          <a:p>
            <a:pPr marL="292100" indent="-292100" eaLnBrk="1" hangingPunct="1">
              <a:defRPr/>
            </a:pPr>
            <a:r>
              <a:rPr lang="en-US" sz="2800" dirty="0">
                <a:cs typeface="+mn-cs"/>
              </a:rPr>
              <a:t>Perform various types of text compression</a:t>
            </a:r>
            <a:endParaRPr lang="en-US" dirty="0">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64CFF5D-C6B8-F345-94B8-A910A2CE1BB6}"/>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3F5ABB04-097E-734E-BE64-006B3D5C9896}" type="slidenum">
              <a:rPr lang="en-US" altLang="en-US" sz="1400" smtClean="0"/>
              <a:pPr eaLnBrk="1" hangingPunct="1">
                <a:spcBef>
                  <a:spcPct val="0"/>
                </a:spcBef>
                <a:buFontTx/>
                <a:buNone/>
                <a:defRPr/>
              </a:pPr>
              <a:t>20</a:t>
            </a:fld>
            <a:endParaRPr lang="en-US" altLang="en-US" sz="1400" dirty="0"/>
          </a:p>
        </p:txBody>
      </p:sp>
      <p:sp>
        <p:nvSpPr>
          <p:cNvPr id="18435" name="Rectangle 3">
            <a:extLst>
              <a:ext uri="{FF2B5EF4-FFF2-40B4-BE49-F238E27FC236}">
                <a16:creationId xmlns:a16="http://schemas.microsoft.com/office/drawing/2014/main" id="{14361236-45C8-F944-A20B-169F44B8AB3C}"/>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(5 of 8)</a:t>
            </a:r>
            <a:endParaRPr lang="en-US" sz="1800" i="1" dirty="0">
              <a:cs typeface="+mj-cs"/>
            </a:endParaRPr>
          </a:p>
        </p:txBody>
      </p:sp>
      <p:sp>
        <p:nvSpPr>
          <p:cNvPr id="18436" name="Rectangle 4">
            <a:extLst>
              <a:ext uri="{FF2B5EF4-FFF2-40B4-BE49-F238E27FC236}">
                <a16:creationId xmlns:a16="http://schemas.microsoft.com/office/drawing/2014/main" id="{2BCFF8B0-CCFD-8A44-9936-EF1E5C7879F8}"/>
              </a:ext>
            </a:extLst>
          </p:cNvPr>
          <p:cNvSpPr>
            <a:spLocks noGrp="1" noChangeArrowheads="1"/>
          </p:cNvSpPr>
          <p:nvPr>
            <p:ph type="body" idx="1"/>
          </p:nvPr>
        </p:nvSpPr>
        <p:spPr/>
        <p:txBody>
          <a:bodyPr/>
          <a:lstStyle/>
          <a:p>
            <a:pPr marL="0" indent="0" eaLnBrk="1" hangingPunct="1">
              <a:buFontTx/>
              <a:buNone/>
              <a:defRPr/>
            </a:pPr>
            <a:r>
              <a:rPr lang="en-US" dirty="0">
                <a:cs typeface="+mn-cs"/>
              </a:rPr>
              <a:t>To perform subtraction, use A – B = A + (–B) </a:t>
            </a:r>
          </a:p>
          <a:p>
            <a:pPr marL="0" indent="0" eaLnBrk="1" hangingPunct="1">
              <a:buFontTx/>
              <a:buNone/>
              <a:defRPr/>
            </a:pPr>
            <a:r>
              <a:rPr lang="en-US" dirty="0">
                <a:cs typeface="+mn-cs"/>
              </a:rPr>
              <a:t>Add the negative of the second to the first</a:t>
            </a:r>
          </a:p>
        </p:txBody>
      </p:sp>
      <p:sp>
        <p:nvSpPr>
          <p:cNvPr id="18440" name="Rectangle 8">
            <a:extLst>
              <a:ext uri="{FF2B5EF4-FFF2-40B4-BE49-F238E27FC236}">
                <a16:creationId xmlns:a16="http://schemas.microsoft.com/office/drawing/2014/main" id="{AFB06B8D-C478-5949-8262-B780753C8182}"/>
              </a:ext>
            </a:extLst>
          </p:cNvPr>
          <p:cNvSpPr>
            <a:spLocks noChangeArrowheads="1"/>
          </p:cNvSpPr>
          <p:nvPr/>
        </p:nvSpPr>
        <p:spPr bwMode="auto">
          <a:xfrm>
            <a:off x="3238500" y="4953000"/>
            <a:ext cx="2667000" cy="10668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i="1" dirty="0">
                <a:latin typeface="Arial" charset="0"/>
                <a:ea typeface="ＭＳ Ｐゴシック" charset="0"/>
              </a:rPr>
              <a:t>Try these:</a:t>
            </a:r>
          </a:p>
          <a:p>
            <a:pPr eaLnBrk="1" hangingPunct="1">
              <a:defRPr/>
            </a:pPr>
            <a:r>
              <a:rPr lang="en-US" sz="1800" i="1" dirty="0">
                <a:latin typeface="Arial" charset="0"/>
                <a:ea typeface="ＭＳ Ｐゴシック" charset="0"/>
              </a:rPr>
              <a:t>  4	      4	      –1</a:t>
            </a:r>
          </a:p>
          <a:p>
            <a:pPr eaLnBrk="1" hangingPunct="1">
              <a:defRPr/>
            </a:pPr>
            <a:r>
              <a:rPr lang="en-US" sz="1800" i="1" u="sng" dirty="0">
                <a:latin typeface="Arial" charset="0"/>
                <a:ea typeface="ＭＳ Ｐゴシック" charset="0"/>
              </a:rPr>
              <a:t>- 3	- (–3)	      - 2</a:t>
            </a:r>
          </a:p>
        </p:txBody>
      </p:sp>
      <p:pic>
        <p:nvPicPr>
          <p:cNvPr id="3" name="Picture 2" descr="The column headers of the table are: &quot;Signed-Magnitude,&quot; &quot;New Scheme,&quot; and &quot;Add Negative.&quot; It infers the as following data (row-wise): subtraction of negative 5 in negative 3 gives negative 8, subtraction of positive 95 in negative 3 is given to the &quot;Add Negative&quot; column, and it shows the addition of positive 95 with positive 97 gives positive 92."/>
          <p:cNvPicPr>
            <a:picLocks noChangeAspect="1"/>
          </p:cNvPicPr>
          <p:nvPr/>
        </p:nvPicPr>
        <p:blipFill>
          <a:blip r:embed="rId2"/>
          <a:stretch>
            <a:fillRect/>
          </a:stretch>
        </p:blipFill>
        <p:spPr>
          <a:xfrm>
            <a:off x="2061471" y="3200399"/>
            <a:ext cx="5173458" cy="13716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99B9267-170F-304A-ACD8-D8C75A5C3325}"/>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517FE22-25FC-FA46-BE44-04AE40B51C2B}" type="slidenum">
              <a:rPr lang="en-US" altLang="en-US" sz="1400" smtClean="0"/>
              <a:pPr eaLnBrk="1" hangingPunct="1">
                <a:spcBef>
                  <a:spcPct val="0"/>
                </a:spcBef>
                <a:buFontTx/>
                <a:buNone/>
                <a:defRPr/>
              </a:pPr>
              <a:t>21</a:t>
            </a:fld>
            <a:endParaRPr lang="en-US" altLang="en-US" sz="1400" dirty="0"/>
          </a:p>
        </p:txBody>
      </p:sp>
      <p:sp>
        <p:nvSpPr>
          <p:cNvPr id="16387" name="Rectangle 3">
            <a:extLst>
              <a:ext uri="{FF2B5EF4-FFF2-40B4-BE49-F238E27FC236}">
                <a16:creationId xmlns:a16="http://schemas.microsoft.com/office/drawing/2014/main" id="{D629AB8E-9D7A-684F-BAF0-DC4FF30F3297}"/>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(6 of 8)</a:t>
            </a:r>
            <a:endParaRPr lang="en-US" sz="1800" i="1" dirty="0">
              <a:cs typeface="+mj-cs"/>
            </a:endParaRPr>
          </a:p>
        </p:txBody>
      </p:sp>
      <p:sp>
        <p:nvSpPr>
          <p:cNvPr id="16388" name="Rectangle 4">
            <a:extLst>
              <a:ext uri="{FF2B5EF4-FFF2-40B4-BE49-F238E27FC236}">
                <a16:creationId xmlns:a16="http://schemas.microsoft.com/office/drawing/2014/main" id="{1720DD65-A2EB-6B4E-BA4D-CB0862566DB1}"/>
              </a:ext>
            </a:extLst>
          </p:cNvPr>
          <p:cNvSpPr>
            <a:spLocks noGrp="1" noChangeArrowheads="1"/>
          </p:cNvSpPr>
          <p:nvPr>
            <p:ph type="body" idx="1"/>
          </p:nvPr>
        </p:nvSpPr>
        <p:spPr/>
        <p:txBody>
          <a:bodyPr>
            <a:normAutofit fontScale="92500" lnSpcReduction="10000"/>
          </a:bodyPr>
          <a:lstStyle/>
          <a:p>
            <a:pPr marL="0" indent="0" eaLnBrk="1" hangingPunct="1">
              <a:buFontTx/>
              <a:buNone/>
              <a:defRPr/>
            </a:pPr>
            <a:r>
              <a:rPr lang="en-US" altLang="en-US" dirty="0"/>
              <a:t>Called </a:t>
            </a:r>
            <a:r>
              <a:rPr lang="en-US" altLang="en-US" dirty="0">
                <a:solidFill>
                  <a:srgbClr val="FF6600"/>
                </a:solidFill>
              </a:rPr>
              <a:t>ten’</a:t>
            </a:r>
            <a:r>
              <a:rPr lang="en-US" altLang="ja-JP" dirty="0">
                <a:solidFill>
                  <a:srgbClr val="FF6600"/>
                </a:solidFill>
              </a:rPr>
              <a:t>s complement </a:t>
            </a:r>
            <a:r>
              <a:rPr lang="en-US" altLang="en-US" dirty="0"/>
              <a:t>representation, because we can use this formula to compute the representation of a negative number</a:t>
            </a:r>
          </a:p>
          <a:p>
            <a:pPr marL="0" indent="0" eaLnBrk="1" hangingPunct="1">
              <a:defRPr/>
            </a:pPr>
            <a:endParaRPr lang="en-US" altLang="en-US" dirty="0"/>
          </a:p>
          <a:p>
            <a:pPr marL="0" indent="0" eaLnBrk="1" hangingPunct="1">
              <a:defRPr/>
            </a:pPr>
            <a:endParaRPr lang="en-US" altLang="en-US" dirty="0"/>
          </a:p>
          <a:p>
            <a:pPr marL="0" indent="0" eaLnBrk="1" hangingPunct="1">
              <a:buFontTx/>
              <a:buNone/>
              <a:defRPr/>
            </a:pPr>
            <a:r>
              <a:rPr lang="en-US" altLang="en-US" dirty="0"/>
              <a:t>For example, –3 is negative(3), so using two digits, its representation is </a:t>
            </a:r>
          </a:p>
          <a:p>
            <a:pPr marL="0" indent="0" eaLnBrk="1" hangingPunct="1">
              <a:buFontTx/>
              <a:buNone/>
              <a:defRPr/>
            </a:pPr>
            <a:r>
              <a:rPr lang="en-US" altLang="en-US" dirty="0"/>
              <a:t>	Negative(3) = 100 – 3 = 97</a:t>
            </a:r>
          </a:p>
          <a:p>
            <a:pPr marL="0" indent="0" eaLnBrk="1" hangingPunct="1">
              <a:buFontTx/>
              <a:buNone/>
              <a:defRPr/>
            </a:pPr>
            <a:endParaRPr lang="en-US" altLang="en-US" dirty="0"/>
          </a:p>
          <a:p>
            <a:pPr marL="0" indent="0" eaLnBrk="1" hangingPunct="1">
              <a:buFontTx/>
              <a:buNone/>
              <a:defRPr/>
            </a:pPr>
            <a:r>
              <a:rPr lang="en-US" altLang="en-US" i="1" dirty="0"/>
              <a:t>What do we get if we try this in binary?</a:t>
            </a:r>
          </a:p>
        </p:txBody>
      </p:sp>
      <p:pic>
        <p:nvPicPr>
          <p:cNvPr id="16386" name="Picture 2" descr="c03p059">
            <a:extLst>
              <a:ext uri="{FF2B5EF4-FFF2-40B4-BE49-F238E27FC236}">
                <a16:creationId xmlns:a16="http://schemas.microsoft.com/office/drawing/2014/main" id="{AF99A75E-2694-D24D-89D8-BCD0B8749176}"/>
              </a:ext>
            </a:extLst>
          </p:cNvPr>
          <p:cNvPicPr preferRelativeResize="0">
            <a:picLocks noChangeAspect="1" noChangeArrowheads="1"/>
          </p:cNvPicPr>
          <p:nvPr/>
        </p:nvPicPr>
        <p:blipFill>
          <a:blip r:embed="rId2"/>
          <a:srcRect/>
          <a:stretch>
            <a:fillRect/>
          </a:stretch>
        </p:blipFill>
        <p:spPr bwMode="auto">
          <a:xfrm>
            <a:off x="533400" y="2743200"/>
            <a:ext cx="8001000" cy="1000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6DAA2B9B-C446-0946-97A6-F44D36D336A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55422B2-B813-AD44-ABD7-7C1ABC812ADE}" type="slidenum">
              <a:rPr lang="en-US" altLang="en-US" sz="1400" smtClean="0"/>
              <a:pPr eaLnBrk="1" hangingPunct="1">
                <a:spcBef>
                  <a:spcPct val="0"/>
                </a:spcBef>
                <a:buFontTx/>
                <a:buNone/>
                <a:defRPr/>
              </a:pPr>
              <a:t>22</a:t>
            </a:fld>
            <a:endParaRPr lang="en-US" altLang="en-US" sz="1400" dirty="0"/>
          </a:p>
        </p:txBody>
      </p:sp>
      <p:sp>
        <p:nvSpPr>
          <p:cNvPr id="19459" name="Rectangle 3">
            <a:extLst>
              <a:ext uri="{FF2B5EF4-FFF2-40B4-BE49-F238E27FC236}">
                <a16:creationId xmlns:a16="http://schemas.microsoft.com/office/drawing/2014/main" id="{0C136F36-5546-8545-B114-D4817A507A05}"/>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(7 of 8)</a:t>
            </a:r>
            <a:endParaRPr lang="en-US" sz="1800" i="1" dirty="0">
              <a:cs typeface="+mj-cs"/>
            </a:endParaRPr>
          </a:p>
        </p:txBody>
      </p:sp>
      <p:sp>
        <p:nvSpPr>
          <p:cNvPr id="19460" name="Text Box 4">
            <a:extLst>
              <a:ext uri="{FF2B5EF4-FFF2-40B4-BE49-F238E27FC236}">
                <a16:creationId xmlns:a16="http://schemas.microsoft.com/office/drawing/2014/main" id="{A4E151B3-3A36-8244-B0E4-ABA976FE38A7}"/>
              </a:ext>
            </a:extLst>
          </p:cNvPr>
          <p:cNvSpPr txBox="1">
            <a:spLocks noChangeArrowheads="1"/>
          </p:cNvSpPr>
          <p:nvPr/>
        </p:nvSpPr>
        <p:spPr bwMode="auto">
          <a:xfrm>
            <a:off x="4572000" y="1752600"/>
            <a:ext cx="3505200" cy="412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altLang="en-US" sz="2000" b="1" dirty="0">
                <a:solidFill>
                  <a:srgbClr val="FF6600"/>
                </a:solidFill>
              </a:rPr>
              <a:t>Two’</a:t>
            </a:r>
            <a:r>
              <a:rPr lang="en-US" altLang="ja-JP" sz="2000" b="1" dirty="0">
                <a:solidFill>
                  <a:srgbClr val="FF6600"/>
                </a:solidFill>
              </a:rPr>
              <a:t>s Complement</a:t>
            </a:r>
            <a:r>
              <a:rPr lang="en-US" altLang="ja-JP" sz="2000" dirty="0">
                <a:solidFill>
                  <a:srgbClr val="FF6600"/>
                </a:solidFill>
              </a:rPr>
              <a:t> </a:t>
            </a:r>
            <a:br>
              <a:rPr lang="en-US" altLang="ja-JP" sz="2000" dirty="0"/>
            </a:br>
            <a:endParaRPr lang="en-US" altLang="ja-JP" sz="2000" dirty="0"/>
          </a:p>
          <a:p>
            <a:pPr eaLnBrk="1" hangingPunct="1">
              <a:defRPr/>
            </a:pPr>
            <a:r>
              <a:rPr lang="en-US" altLang="ja-JP" sz="1800" dirty="0"/>
              <a:t>(The binary number line is easier to read when written vertically)</a:t>
            </a:r>
          </a:p>
          <a:p>
            <a:pPr eaLnBrk="1" hangingPunct="1">
              <a:defRPr/>
            </a:pPr>
            <a:endParaRPr lang="en-US" altLang="en-US" sz="1800" dirty="0"/>
          </a:p>
          <a:p>
            <a:pPr eaLnBrk="1" hangingPunct="1">
              <a:defRPr/>
            </a:pPr>
            <a:r>
              <a:rPr lang="en-US" altLang="en-US" sz="1800" i="1" dirty="0"/>
              <a:t>Remember our table showing how to represent natural numbers?</a:t>
            </a:r>
          </a:p>
          <a:p>
            <a:pPr eaLnBrk="1" hangingPunct="1">
              <a:defRPr/>
            </a:pPr>
            <a:endParaRPr lang="en-US" altLang="en-US" sz="1800" i="1" dirty="0"/>
          </a:p>
          <a:p>
            <a:pPr eaLnBrk="1" hangingPunct="1">
              <a:defRPr/>
            </a:pPr>
            <a:r>
              <a:rPr lang="en-US" altLang="en-US" sz="1800" i="1" dirty="0"/>
              <a:t>Do you notice something interesting about the left-most bit?</a:t>
            </a:r>
          </a:p>
          <a:p>
            <a:pPr eaLnBrk="1" hangingPunct="1">
              <a:defRPr/>
            </a:pPr>
            <a:endParaRPr lang="en-US" altLang="en-US" i="1" dirty="0"/>
          </a:p>
        </p:txBody>
      </p:sp>
      <p:pic>
        <p:nvPicPr>
          <p:cNvPr id="2" name="Picture 1" descr="The scale from top to bottom reads: 01111111 for 127, 01111110 for 126, and so on. 00000010 for 2, 00000001 for 1, 00000000 for 0, 11111111 for negative 1, 11111110 for negative 2, and so on. 10000010 for negative 126, 10000001 for negative 127, and 10000000 for negative 1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371600"/>
            <a:ext cx="1371600" cy="45457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EE4448-7065-2349-8EB9-DA0E88434A88}"/>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E67A8D68-7302-4440-ABE4-CF19D3424335}" type="slidenum">
              <a:rPr lang="en-US" altLang="en-US" sz="1400" smtClean="0"/>
              <a:pPr eaLnBrk="1" hangingPunct="1">
                <a:spcBef>
                  <a:spcPct val="0"/>
                </a:spcBef>
                <a:buFontTx/>
                <a:buNone/>
                <a:defRPr/>
              </a:pPr>
              <a:t>23</a:t>
            </a:fld>
            <a:endParaRPr lang="en-US" altLang="en-US" sz="1400" dirty="0"/>
          </a:p>
        </p:txBody>
      </p:sp>
      <p:sp>
        <p:nvSpPr>
          <p:cNvPr id="82946" name="Rectangle 2">
            <a:extLst>
              <a:ext uri="{FF2B5EF4-FFF2-40B4-BE49-F238E27FC236}">
                <a16:creationId xmlns:a16="http://schemas.microsoft.com/office/drawing/2014/main" id="{898B676E-FC82-024F-AA41-FBAC7CC7EE58}"/>
              </a:ext>
            </a:extLst>
          </p:cNvPr>
          <p:cNvSpPr>
            <a:spLocks noGrp="1" noChangeArrowheads="1"/>
          </p:cNvSpPr>
          <p:nvPr>
            <p:ph type="title"/>
          </p:nvPr>
        </p:nvSpPr>
        <p:spPr/>
        <p:txBody>
          <a:bodyPr/>
          <a:lstStyle/>
          <a:p>
            <a:pPr eaLnBrk="1" hangingPunct="1">
              <a:defRPr/>
            </a:pPr>
            <a:r>
              <a:rPr lang="en-US" dirty="0">
                <a:cs typeface="+mj-cs"/>
              </a:rPr>
              <a:t>Representing Negative Values </a:t>
            </a:r>
            <a:r>
              <a:rPr lang="en-US" sz="1800" dirty="0">
                <a:cs typeface="+mj-cs"/>
              </a:rPr>
              <a:t>(8 of 8)</a:t>
            </a:r>
            <a:endParaRPr lang="en-US" sz="1800" i="1" dirty="0">
              <a:cs typeface="+mj-cs"/>
            </a:endParaRPr>
          </a:p>
        </p:txBody>
      </p:sp>
      <p:sp>
        <p:nvSpPr>
          <p:cNvPr id="82947" name="Rectangle 3">
            <a:extLst>
              <a:ext uri="{FF2B5EF4-FFF2-40B4-BE49-F238E27FC236}">
                <a16:creationId xmlns:a16="http://schemas.microsoft.com/office/drawing/2014/main" id="{E7E543C1-4196-8145-B349-656F53BA9BB7}"/>
              </a:ext>
            </a:extLst>
          </p:cNvPr>
          <p:cNvSpPr>
            <a:spLocks noGrp="1" noChangeArrowheads="1"/>
          </p:cNvSpPr>
          <p:nvPr>
            <p:ph type="body" idx="1"/>
          </p:nvPr>
        </p:nvSpPr>
        <p:spPr/>
        <p:txBody>
          <a:bodyPr>
            <a:normAutofit/>
          </a:bodyPr>
          <a:lstStyle/>
          <a:p>
            <a:pPr marL="0" indent="0" eaLnBrk="1" hangingPunct="1">
              <a:buFontTx/>
              <a:buNone/>
              <a:defRPr/>
            </a:pPr>
            <a:r>
              <a:rPr lang="en-US" altLang="en-US" dirty="0"/>
              <a:t>Addition and subtraction are the same as in ten’</a:t>
            </a:r>
            <a:r>
              <a:rPr lang="en-US" altLang="ja-JP" dirty="0"/>
              <a:t>s complement arithmetic</a:t>
            </a:r>
          </a:p>
          <a:p>
            <a:pPr marL="0" indent="0" eaLnBrk="1" hangingPunct="1">
              <a:buFontTx/>
              <a:buNone/>
              <a:defRPr/>
            </a:pPr>
            <a:endParaRPr lang="en-US" altLang="en-US" dirty="0"/>
          </a:p>
          <a:p>
            <a:pPr marL="1790700" lvl="2" indent="-457200" eaLnBrk="1" hangingPunct="1">
              <a:buFontTx/>
              <a:buNone/>
              <a:defRPr/>
            </a:pPr>
            <a:r>
              <a:rPr lang="en-US" altLang="en-US" dirty="0">
                <a:latin typeface="Lucida Console" panose="020B0609040504020204" pitchFamily="49" charset="0"/>
              </a:rPr>
              <a:t>–127	10000001</a:t>
            </a:r>
          </a:p>
          <a:p>
            <a:pPr marL="1790700" lvl="2" indent="-457200" eaLnBrk="1" hangingPunct="1">
              <a:buFontTx/>
              <a:buNone/>
              <a:defRPr/>
            </a:pPr>
            <a:r>
              <a:rPr lang="en-US" altLang="en-US" u="sng" dirty="0">
                <a:latin typeface="Lucida Console" panose="020B0609040504020204" pitchFamily="49" charset="0"/>
              </a:rPr>
              <a:t>+  1</a:t>
            </a:r>
            <a:r>
              <a:rPr lang="en-US" altLang="en-US" dirty="0">
                <a:latin typeface="Lucida Console" panose="020B0609040504020204" pitchFamily="49" charset="0"/>
              </a:rPr>
              <a:t>	</a:t>
            </a:r>
            <a:r>
              <a:rPr lang="en-US" altLang="en-US" u="sng" dirty="0">
                <a:latin typeface="Lucida Console" panose="020B0609040504020204" pitchFamily="49" charset="0"/>
              </a:rPr>
              <a:t>00000001</a:t>
            </a:r>
          </a:p>
          <a:p>
            <a:pPr marL="1790700" lvl="2" indent="-457200" eaLnBrk="1" hangingPunct="1">
              <a:buFontTx/>
              <a:buNone/>
              <a:defRPr/>
            </a:pPr>
            <a:r>
              <a:rPr lang="en-US" altLang="en-US" dirty="0">
                <a:latin typeface="Lucida Console" panose="020B0609040504020204" pitchFamily="49" charset="0"/>
              </a:rPr>
              <a:t>–126	10000010</a:t>
            </a:r>
          </a:p>
          <a:p>
            <a:pPr marL="0" indent="0" eaLnBrk="1" hangingPunct="1">
              <a:buFontTx/>
              <a:buNone/>
              <a:defRPr/>
            </a:pPr>
            <a:endParaRPr lang="en-US" altLang="ja-JP" dirty="0"/>
          </a:p>
          <a:p>
            <a:pPr marL="0" indent="0" eaLnBrk="1" hangingPunct="1">
              <a:buFontTx/>
              <a:buNone/>
              <a:defRPr/>
            </a:pPr>
            <a:r>
              <a:rPr lang="en-US" i="1" dirty="0"/>
              <a:t>What if the computed value won't fit?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FD5E6D-762A-3E4C-9129-0AE024C3E5F4}"/>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3F2FCAC-AA21-DE4B-B2BE-6F687219DB5B}" type="slidenum">
              <a:rPr lang="en-US" altLang="en-US" sz="1400" smtClean="0"/>
              <a:pPr eaLnBrk="1" hangingPunct="1">
                <a:spcBef>
                  <a:spcPct val="0"/>
                </a:spcBef>
                <a:buFontTx/>
                <a:buNone/>
                <a:defRPr/>
              </a:pPr>
              <a:t>24</a:t>
            </a:fld>
            <a:endParaRPr lang="en-US" altLang="en-US" sz="1400" dirty="0"/>
          </a:p>
        </p:txBody>
      </p:sp>
      <p:sp>
        <p:nvSpPr>
          <p:cNvPr id="83970" name="Rectangle 2">
            <a:extLst>
              <a:ext uri="{FF2B5EF4-FFF2-40B4-BE49-F238E27FC236}">
                <a16:creationId xmlns:a16="http://schemas.microsoft.com/office/drawing/2014/main" id="{41C3A365-9AC2-BA4E-B8D4-A4B1BC7E3B37}"/>
              </a:ext>
            </a:extLst>
          </p:cNvPr>
          <p:cNvSpPr>
            <a:spLocks noGrp="1" noChangeArrowheads="1"/>
          </p:cNvSpPr>
          <p:nvPr>
            <p:ph type="title"/>
          </p:nvPr>
        </p:nvSpPr>
        <p:spPr/>
        <p:txBody>
          <a:bodyPr/>
          <a:lstStyle/>
          <a:p>
            <a:pPr eaLnBrk="1" hangingPunct="1">
              <a:defRPr/>
            </a:pPr>
            <a:r>
              <a:rPr lang="en-US" dirty="0">
                <a:cs typeface="+mj-cs"/>
              </a:rPr>
              <a:t>Number Overflow</a:t>
            </a:r>
          </a:p>
        </p:txBody>
      </p:sp>
      <p:sp>
        <p:nvSpPr>
          <p:cNvPr id="83971" name="Rectangle 3">
            <a:extLst>
              <a:ext uri="{FF2B5EF4-FFF2-40B4-BE49-F238E27FC236}">
                <a16:creationId xmlns:a16="http://schemas.microsoft.com/office/drawing/2014/main" id="{FC7DEB38-2AA9-2248-A53F-F9E724F81E11}"/>
              </a:ext>
            </a:extLst>
          </p:cNvPr>
          <p:cNvSpPr>
            <a:spLocks noGrp="1" noChangeArrowheads="1"/>
          </p:cNvSpPr>
          <p:nvPr>
            <p:ph type="body" idx="1"/>
          </p:nvPr>
        </p:nvSpPr>
        <p:spPr/>
        <p:txBody>
          <a:bodyPr>
            <a:normAutofit fontScale="92500" lnSpcReduction="10000"/>
          </a:bodyPr>
          <a:lstStyle/>
          <a:p>
            <a:pPr marL="0" indent="0" eaLnBrk="1" hangingPunct="1">
              <a:lnSpc>
                <a:spcPct val="90000"/>
              </a:lnSpc>
              <a:buFontTx/>
              <a:buNone/>
              <a:defRPr/>
            </a:pPr>
            <a:endParaRPr lang="en-US" sz="1800" b="1" dirty="0">
              <a:solidFill>
                <a:srgbClr val="3333FF"/>
              </a:solidFill>
              <a:cs typeface="+mn-cs"/>
            </a:endParaRPr>
          </a:p>
          <a:p>
            <a:pPr marL="0" indent="0" eaLnBrk="1" hangingPunct="1">
              <a:lnSpc>
                <a:spcPct val="90000"/>
              </a:lnSpc>
              <a:buFontTx/>
              <a:buNone/>
              <a:defRPr/>
            </a:pPr>
            <a:r>
              <a:rPr lang="en-US" sz="2800" dirty="0">
                <a:cs typeface="+mn-cs"/>
              </a:rPr>
              <a:t>If each value is stored using 8 bits, then 127 + 3 overflows:</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400" dirty="0">
                <a:latin typeface="Lucida Console" panose="020B0609040504020204" pitchFamily="49" charset="0"/>
              </a:rPr>
              <a:t>   01111111</a:t>
            </a:r>
          </a:p>
          <a:p>
            <a:pPr marL="0" indent="0" eaLnBrk="1" hangingPunct="1">
              <a:lnSpc>
                <a:spcPct val="90000"/>
              </a:lnSpc>
              <a:buFontTx/>
              <a:buNone/>
              <a:defRPr/>
            </a:pPr>
            <a:r>
              <a:rPr lang="en-US" sz="2400" u="sng" dirty="0">
                <a:latin typeface="Lucida Console" panose="020B0609040504020204" pitchFamily="49" charset="0"/>
              </a:rPr>
              <a:t>+  00000011</a:t>
            </a:r>
          </a:p>
          <a:p>
            <a:pPr marL="0" indent="0" eaLnBrk="1" hangingPunct="1">
              <a:lnSpc>
                <a:spcPct val="90000"/>
              </a:lnSpc>
              <a:buFontTx/>
              <a:buNone/>
              <a:defRPr/>
            </a:pPr>
            <a:r>
              <a:rPr lang="en-US" sz="2400" dirty="0">
                <a:solidFill>
                  <a:srgbClr val="FF0000"/>
                </a:solidFill>
                <a:latin typeface="Lucida Console" panose="020B0609040504020204" pitchFamily="49" charset="0"/>
              </a:rPr>
              <a:t>   </a:t>
            </a:r>
            <a:r>
              <a:rPr lang="en-US" sz="2400" dirty="0">
                <a:solidFill>
                  <a:srgbClr val="FF6600"/>
                </a:solidFill>
                <a:latin typeface="Lucida Console" panose="020B0609040504020204" pitchFamily="49" charset="0"/>
              </a:rPr>
              <a:t>1</a:t>
            </a:r>
            <a:r>
              <a:rPr lang="en-US" sz="2400" dirty="0">
                <a:latin typeface="Lucida Console" panose="020B0609040504020204" pitchFamily="49" charset="0"/>
              </a:rPr>
              <a:t>0000010</a:t>
            </a:r>
          </a:p>
          <a:p>
            <a:pPr marL="0" indent="0" eaLnBrk="1" hangingPunct="1">
              <a:lnSpc>
                <a:spcPct val="90000"/>
              </a:lnSpc>
              <a:buFontTx/>
              <a:buNone/>
              <a:defRPr/>
            </a:pPr>
            <a:endParaRPr lang="en-US" sz="1800" dirty="0">
              <a:cs typeface="+mn-cs"/>
            </a:endParaRPr>
          </a:p>
          <a:p>
            <a:pPr marL="0" indent="0" eaLnBrk="1" hangingPunct="1">
              <a:lnSpc>
                <a:spcPct val="90000"/>
              </a:lnSpc>
              <a:buFontTx/>
              <a:buNone/>
              <a:defRPr/>
            </a:pPr>
            <a:r>
              <a:rPr lang="en-US" sz="2800" i="1" dirty="0">
                <a:cs typeface="+mn-cs"/>
              </a:rPr>
              <a:t>Apparently, 127 + 3 is –126. Remember when we said we would always fail in our attempt to map an infinite world onto a finite machine?</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dirty="0">
                <a:cs typeface="+mn-cs"/>
              </a:rPr>
              <a:t>Most computers use 32 or 64 bits for integers, but there are always infinitely many that aren’t represented</a:t>
            </a:r>
          </a:p>
          <a:p>
            <a:pPr marL="0" indent="0" eaLnBrk="1" hangingPunct="1">
              <a:lnSpc>
                <a:spcPct val="90000"/>
              </a:lnSpc>
              <a:buFontTx/>
              <a:buNone/>
              <a:defRPr/>
            </a:pPr>
            <a:endParaRPr lang="en-US" sz="2800" u="sng" dirty="0">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DDAD45-3FB6-9B4C-82A0-A39E39D65D6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49A0944-D0CB-5042-9CAD-C14ACF61B11C}" type="slidenum">
              <a:rPr lang="en-US" altLang="en-US" sz="1400" smtClean="0"/>
              <a:pPr eaLnBrk="1" hangingPunct="1">
                <a:spcBef>
                  <a:spcPct val="0"/>
                </a:spcBef>
                <a:buFontTx/>
                <a:buNone/>
                <a:defRPr/>
              </a:pPr>
              <a:t>25</a:t>
            </a:fld>
            <a:endParaRPr lang="en-US" altLang="en-US" sz="1400" dirty="0"/>
          </a:p>
        </p:txBody>
      </p:sp>
      <p:sp>
        <p:nvSpPr>
          <p:cNvPr id="84994" name="Rectangle 2">
            <a:extLst>
              <a:ext uri="{FF2B5EF4-FFF2-40B4-BE49-F238E27FC236}">
                <a16:creationId xmlns:a16="http://schemas.microsoft.com/office/drawing/2014/main" id="{627737CA-30AC-BA4E-BAA9-695E3714D347}"/>
              </a:ext>
            </a:extLst>
          </p:cNvPr>
          <p:cNvSpPr>
            <a:spLocks noGrp="1" noChangeArrowheads="1"/>
          </p:cNvSpPr>
          <p:nvPr>
            <p:ph type="title"/>
          </p:nvPr>
        </p:nvSpPr>
        <p:spPr/>
        <p:txBody>
          <a:bodyPr/>
          <a:lstStyle/>
          <a:p>
            <a:pPr eaLnBrk="1" hangingPunct="1">
              <a:defRPr/>
            </a:pPr>
            <a:r>
              <a:rPr lang="en-US" dirty="0">
                <a:cs typeface="+mj-cs"/>
              </a:rPr>
              <a:t>Representing Real Numbers </a:t>
            </a:r>
            <a:r>
              <a:rPr lang="en-US" sz="1800" dirty="0">
                <a:cs typeface="+mj-cs"/>
              </a:rPr>
              <a:t>(1 of 5)</a:t>
            </a:r>
          </a:p>
        </p:txBody>
      </p:sp>
      <p:sp>
        <p:nvSpPr>
          <p:cNvPr id="84995" name="Rectangle 3">
            <a:extLst>
              <a:ext uri="{FF2B5EF4-FFF2-40B4-BE49-F238E27FC236}">
                <a16:creationId xmlns:a16="http://schemas.microsoft.com/office/drawing/2014/main" id="{66338C73-4161-794A-8DFA-3C087E7D6122}"/>
              </a:ext>
            </a:extLst>
          </p:cNvPr>
          <p:cNvSpPr>
            <a:spLocks noGrp="1" noChangeArrowheads="1"/>
          </p:cNvSpPr>
          <p:nvPr>
            <p:ph type="body" idx="1"/>
          </p:nvPr>
        </p:nvSpPr>
        <p:spPr/>
        <p:txBody>
          <a:bodyPr>
            <a:noAutofit/>
          </a:bodyPr>
          <a:lstStyle/>
          <a:p>
            <a:pPr marL="0" indent="0" eaLnBrk="1" hangingPunct="1">
              <a:buFontTx/>
              <a:buNone/>
              <a:defRPr/>
            </a:pPr>
            <a:r>
              <a:rPr lang="en-US" altLang="en-US" sz="2400" dirty="0">
                <a:solidFill>
                  <a:srgbClr val="FF6600"/>
                </a:solidFill>
              </a:rPr>
              <a:t>Real numbers </a:t>
            </a:r>
            <a:r>
              <a:rPr lang="en-US" altLang="en-US" sz="2400" dirty="0"/>
              <a:t>are numbers with a whole part and a fractional part (either of which may be </a:t>
            </a:r>
            <a:r>
              <a:rPr lang="en-US" altLang="en-US" sz="2400"/>
              <a:t>zero)</a:t>
            </a:r>
            <a:endParaRPr lang="en-US" altLang="en-US" sz="2400" dirty="0"/>
          </a:p>
          <a:p>
            <a:pPr marL="0" indent="0" eaLnBrk="1" hangingPunct="1">
              <a:buFontTx/>
              <a:buNone/>
              <a:defRPr/>
            </a:pPr>
            <a:endParaRPr lang="en-US" altLang="en-US" sz="2400" dirty="0"/>
          </a:p>
          <a:p>
            <a:pPr marL="0" indent="0" eaLnBrk="1" hangingPunct="1">
              <a:buFontTx/>
              <a:buNone/>
              <a:defRPr/>
            </a:pPr>
            <a:r>
              <a:rPr lang="en-US" altLang="en-US" sz="2400" dirty="0">
                <a:solidFill>
                  <a:srgbClr val="0000FF"/>
                </a:solidFill>
              </a:rPr>
              <a:t>	</a:t>
            </a:r>
            <a:r>
              <a:rPr lang="en-US" altLang="en-US" sz="2400" dirty="0">
                <a:solidFill>
                  <a:srgbClr val="FF6600"/>
                </a:solidFill>
              </a:rPr>
              <a:t>104.32</a:t>
            </a:r>
          </a:p>
          <a:p>
            <a:pPr marL="0" indent="0" eaLnBrk="1" hangingPunct="1">
              <a:buFontTx/>
              <a:buNone/>
              <a:defRPr/>
            </a:pPr>
            <a:r>
              <a:rPr lang="en-US" altLang="en-US" sz="2400" dirty="0">
                <a:solidFill>
                  <a:srgbClr val="FF6600"/>
                </a:solidFill>
              </a:rPr>
              <a:t>	0.999999</a:t>
            </a:r>
          </a:p>
          <a:p>
            <a:pPr marL="0" indent="0" eaLnBrk="1" hangingPunct="1">
              <a:buFontTx/>
              <a:buNone/>
              <a:defRPr/>
            </a:pPr>
            <a:r>
              <a:rPr lang="en-US" altLang="en-US" sz="2400" dirty="0">
                <a:solidFill>
                  <a:srgbClr val="FF6600"/>
                </a:solidFill>
              </a:rPr>
              <a:t>	357.0</a:t>
            </a:r>
          </a:p>
          <a:p>
            <a:pPr marL="0" indent="0" eaLnBrk="1" hangingPunct="1">
              <a:buFontTx/>
              <a:buNone/>
              <a:defRPr/>
            </a:pPr>
            <a:r>
              <a:rPr lang="en-US" altLang="en-US" sz="2400" dirty="0">
                <a:solidFill>
                  <a:srgbClr val="FF6600"/>
                </a:solidFill>
              </a:rPr>
              <a:t>	3.14159</a:t>
            </a:r>
          </a:p>
          <a:p>
            <a:pPr marL="0" indent="0" eaLnBrk="1" hangingPunct="1">
              <a:buFontTx/>
              <a:buNone/>
              <a:defRPr/>
            </a:pPr>
            <a:endParaRPr lang="en-US" altLang="en-US" sz="2400" dirty="0"/>
          </a:p>
          <a:p>
            <a:pPr marL="0" indent="0" eaLnBrk="1" hangingPunct="1">
              <a:buFontTx/>
              <a:buNone/>
              <a:defRPr/>
            </a:pPr>
            <a:r>
              <a:rPr lang="en-US" altLang="en-US" sz="2400" dirty="0"/>
              <a:t>In decimal, positions to the </a:t>
            </a:r>
            <a:r>
              <a:rPr lang="en-US" altLang="en-US" sz="2400" dirty="0">
                <a:solidFill>
                  <a:srgbClr val="FF6600"/>
                </a:solidFill>
              </a:rPr>
              <a:t>right </a:t>
            </a:r>
            <a:r>
              <a:rPr lang="en-US" altLang="en-US" sz="2400" dirty="0"/>
              <a:t>of the decimal point are the tenths, hundredths, thousandths, etc.: </a:t>
            </a:r>
          </a:p>
          <a:p>
            <a:pPr marL="0" indent="0" eaLnBrk="1" hangingPunct="1">
              <a:buFontTx/>
              <a:buNone/>
              <a:defRPr/>
            </a:pPr>
            <a:r>
              <a:rPr lang="en-US" altLang="en-US" sz="2400" dirty="0"/>
              <a:t>10</a:t>
            </a:r>
            <a:r>
              <a:rPr lang="en-US" altLang="en-US" sz="2400" baseline="30000" dirty="0"/>
              <a:t>-1</a:t>
            </a:r>
            <a:r>
              <a:rPr lang="en-US" altLang="en-US" sz="2400" dirty="0"/>
              <a:t>, 10</a:t>
            </a:r>
            <a:r>
              <a:rPr lang="en-US" altLang="en-US" sz="2400" baseline="30000" dirty="0"/>
              <a:t>-2 </a:t>
            </a:r>
            <a:r>
              <a:rPr lang="en-US" altLang="en-US" sz="2400" dirty="0"/>
              <a:t>, 10</a:t>
            </a:r>
            <a:r>
              <a:rPr lang="en-US" altLang="en-US" sz="2400" baseline="30000" dirty="0"/>
              <a:t>-3</a:t>
            </a:r>
            <a:r>
              <a:rPr lang="en-US" altLang="en-US" sz="2400" dirty="0"/>
              <a:t> …</a:t>
            </a:r>
            <a:endParaRPr lang="en-US" altLang="en-US" sz="2400" baseline="30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68A62B-D39D-2840-BC08-2E6DFD081A81}"/>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F719AFF-11D4-8B42-9297-DA030486D926}" type="slidenum">
              <a:rPr lang="en-US" altLang="en-US" sz="1400" smtClean="0"/>
              <a:pPr eaLnBrk="1" hangingPunct="1">
                <a:spcBef>
                  <a:spcPct val="0"/>
                </a:spcBef>
                <a:buFontTx/>
                <a:buNone/>
                <a:defRPr/>
              </a:pPr>
              <a:t>26</a:t>
            </a:fld>
            <a:endParaRPr lang="en-US" altLang="en-US" sz="1400" dirty="0"/>
          </a:p>
        </p:txBody>
      </p:sp>
      <p:sp>
        <p:nvSpPr>
          <p:cNvPr id="86018" name="Rectangle 2">
            <a:extLst>
              <a:ext uri="{FF2B5EF4-FFF2-40B4-BE49-F238E27FC236}">
                <a16:creationId xmlns:a16="http://schemas.microsoft.com/office/drawing/2014/main" id="{B60DE4BE-FCCD-E848-AB46-FD644A6AC86A}"/>
              </a:ext>
            </a:extLst>
          </p:cNvPr>
          <p:cNvSpPr>
            <a:spLocks noGrp="1" noChangeArrowheads="1"/>
          </p:cNvSpPr>
          <p:nvPr>
            <p:ph type="title"/>
          </p:nvPr>
        </p:nvSpPr>
        <p:spPr/>
        <p:txBody>
          <a:bodyPr/>
          <a:lstStyle/>
          <a:p>
            <a:pPr eaLnBrk="1" hangingPunct="1">
              <a:defRPr/>
            </a:pPr>
            <a:r>
              <a:rPr lang="en-US" dirty="0">
                <a:cs typeface="+mj-cs"/>
              </a:rPr>
              <a:t>Representing Real Numbers </a:t>
            </a:r>
            <a:r>
              <a:rPr lang="en-US" sz="1800" dirty="0">
                <a:cs typeface="+mj-cs"/>
              </a:rPr>
              <a:t>(2 of 5)</a:t>
            </a:r>
            <a:endParaRPr lang="en-US" sz="1800" i="1" dirty="0">
              <a:cs typeface="+mj-cs"/>
            </a:endParaRPr>
          </a:p>
        </p:txBody>
      </p:sp>
      <p:sp>
        <p:nvSpPr>
          <p:cNvPr id="86019" name="Rectangle 3">
            <a:extLst>
              <a:ext uri="{FF2B5EF4-FFF2-40B4-BE49-F238E27FC236}">
                <a16:creationId xmlns:a16="http://schemas.microsoft.com/office/drawing/2014/main" id="{C37BAFB0-3D9B-594D-9395-DAB999CE07EA}"/>
              </a:ext>
            </a:extLst>
          </p:cNvPr>
          <p:cNvSpPr>
            <a:spLocks noGrp="1" noChangeArrowheads="1"/>
          </p:cNvSpPr>
          <p:nvPr>
            <p:ph type="body" idx="1"/>
          </p:nvPr>
        </p:nvSpPr>
        <p:spPr/>
        <p:txBody>
          <a:bodyPr>
            <a:normAutofit fontScale="92500" lnSpcReduction="20000"/>
          </a:bodyPr>
          <a:lstStyle/>
          <a:p>
            <a:pPr marL="0" indent="0" eaLnBrk="1" hangingPunct="1">
              <a:buFontTx/>
              <a:buNone/>
              <a:defRPr/>
            </a:pPr>
            <a:r>
              <a:rPr lang="en-US" altLang="en-US" dirty="0"/>
              <a:t>Same rules apply in binary as in decimal</a:t>
            </a:r>
          </a:p>
          <a:p>
            <a:pPr marL="0" indent="0" eaLnBrk="1" hangingPunct="1">
              <a:buFontTx/>
              <a:buNone/>
              <a:defRPr/>
            </a:pPr>
            <a:endParaRPr lang="en-US" altLang="en-US" dirty="0"/>
          </a:p>
          <a:p>
            <a:pPr marL="0" indent="0" eaLnBrk="1" hangingPunct="1">
              <a:buFontTx/>
              <a:buNone/>
              <a:defRPr/>
            </a:pPr>
            <a:r>
              <a:rPr lang="en-US" altLang="en-US" b="1" dirty="0">
                <a:solidFill>
                  <a:srgbClr val="FF6600"/>
                </a:solidFill>
              </a:rPr>
              <a:t>Radix point</a:t>
            </a:r>
            <a:r>
              <a:rPr lang="en-US" altLang="en-US" dirty="0">
                <a:solidFill>
                  <a:srgbClr val="FF6600"/>
                </a:solidFill>
              </a:rPr>
              <a:t> </a:t>
            </a:r>
            <a:r>
              <a:rPr lang="en-US" altLang="en-US" dirty="0"/>
              <a:t>is general term for “decimal point”</a:t>
            </a:r>
          </a:p>
          <a:p>
            <a:pPr marL="0" indent="0" eaLnBrk="1" hangingPunct="1">
              <a:buFontTx/>
              <a:buNone/>
              <a:defRPr/>
            </a:pPr>
            <a:endParaRPr lang="en-US" altLang="en-US" dirty="0"/>
          </a:p>
          <a:p>
            <a:pPr marL="0" indent="0" eaLnBrk="1" hangingPunct="1">
              <a:buFontTx/>
              <a:buNone/>
              <a:defRPr/>
            </a:pPr>
            <a:r>
              <a:rPr lang="en-US" altLang="en-US" dirty="0"/>
              <a:t>Positions to the right of the radix point in binary:</a:t>
            </a:r>
          </a:p>
          <a:p>
            <a:pPr marL="0" indent="0" eaLnBrk="1" hangingPunct="1">
              <a:buFontTx/>
              <a:buNone/>
              <a:defRPr/>
            </a:pPr>
            <a:endParaRPr lang="en-US" altLang="en-US" dirty="0"/>
          </a:p>
          <a:p>
            <a:pPr marL="0" indent="0" eaLnBrk="1" hangingPunct="1">
              <a:buFontTx/>
              <a:buNone/>
              <a:defRPr/>
            </a:pPr>
            <a:r>
              <a:rPr lang="en-US" altLang="en-US" dirty="0"/>
              <a:t>	</a:t>
            </a:r>
            <a:r>
              <a:rPr lang="en-US" altLang="en-US" dirty="0">
                <a:solidFill>
                  <a:srgbClr val="FF6600"/>
                </a:solidFill>
              </a:rPr>
              <a:t>2</a:t>
            </a:r>
            <a:r>
              <a:rPr lang="en-US" altLang="en-US" baseline="30000" dirty="0">
                <a:solidFill>
                  <a:srgbClr val="FF6600"/>
                </a:solidFill>
              </a:rPr>
              <a:t>-1</a:t>
            </a:r>
            <a:r>
              <a:rPr lang="en-US" altLang="en-US" dirty="0"/>
              <a:t> (halves position)</a:t>
            </a:r>
          </a:p>
          <a:p>
            <a:pPr marL="0" indent="0" eaLnBrk="1" hangingPunct="1">
              <a:buFontTx/>
              <a:buNone/>
              <a:defRPr/>
            </a:pPr>
            <a:r>
              <a:rPr lang="en-US" altLang="en-US" dirty="0"/>
              <a:t>	</a:t>
            </a:r>
            <a:r>
              <a:rPr lang="en-US" altLang="en-US" dirty="0">
                <a:solidFill>
                  <a:srgbClr val="FF6600"/>
                </a:solidFill>
              </a:rPr>
              <a:t>2</a:t>
            </a:r>
            <a:r>
              <a:rPr lang="en-US" altLang="en-US" baseline="30000" dirty="0">
                <a:solidFill>
                  <a:srgbClr val="FF6600"/>
                </a:solidFill>
              </a:rPr>
              <a:t>-2</a:t>
            </a:r>
            <a:r>
              <a:rPr lang="en-US" altLang="en-US" dirty="0"/>
              <a:t> (quarters position) </a:t>
            </a:r>
          </a:p>
          <a:p>
            <a:pPr marL="0" indent="0" eaLnBrk="1" hangingPunct="1">
              <a:buFontTx/>
              <a:buNone/>
              <a:defRPr/>
            </a:pPr>
            <a:r>
              <a:rPr lang="en-US" altLang="en-US" dirty="0"/>
              <a:t>	</a:t>
            </a:r>
            <a:r>
              <a:rPr lang="en-US" altLang="en-US" dirty="0">
                <a:solidFill>
                  <a:srgbClr val="FF6600"/>
                </a:solidFill>
              </a:rPr>
              <a:t>2</a:t>
            </a:r>
            <a:r>
              <a:rPr lang="en-US" altLang="en-US" baseline="30000" dirty="0">
                <a:solidFill>
                  <a:srgbClr val="FF6600"/>
                </a:solidFill>
              </a:rPr>
              <a:t>-3</a:t>
            </a:r>
            <a:r>
              <a:rPr lang="en-US" altLang="en-US" dirty="0"/>
              <a:t> (eighths position)</a:t>
            </a:r>
          </a:p>
          <a:p>
            <a:pPr marL="0" indent="0" eaLnBrk="1" hangingPunct="1">
              <a:buFontTx/>
              <a:buNone/>
              <a:defRPr/>
            </a:pPr>
            <a:r>
              <a:rPr lang="en-US" altLang="en-US"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1EA3F621-C71F-E04C-B946-5F3CC8A25CFD}"/>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4E437B20-CE4F-4C40-B31A-9A676CE203BC}" type="slidenum">
              <a:rPr lang="en-US" altLang="en-US" sz="1400" smtClean="0"/>
              <a:pPr eaLnBrk="1" hangingPunct="1">
                <a:spcBef>
                  <a:spcPct val="0"/>
                </a:spcBef>
                <a:buFontTx/>
                <a:buNone/>
                <a:defRPr/>
              </a:pPr>
              <a:t>27</a:t>
            </a:fld>
            <a:endParaRPr lang="en-US" altLang="en-US" sz="1400" dirty="0"/>
          </a:p>
        </p:txBody>
      </p:sp>
      <p:sp>
        <p:nvSpPr>
          <p:cNvPr id="87042" name="Rectangle 2">
            <a:extLst>
              <a:ext uri="{FF2B5EF4-FFF2-40B4-BE49-F238E27FC236}">
                <a16:creationId xmlns:a16="http://schemas.microsoft.com/office/drawing/2014/main" id="{4B95D51F-FD1F-D84C-A559-81BFB8E8A106}"/>
              </a:ext>
            </a:extLst>
          </p:cNvPr>
          <p:cNvSpPr>
            <a:spLocks noGrp="1" noChangeArrowheads="1"/>
          </p:cNvSpPr>
          <p:nvPr>
            <p:ph type="title"/>
          </p:nvPr>
        </p:nvSpPr>
        <p:spPr/>
        <p:txBody>
          <a:bodyPr/>
          <a:lstStyle/>
          <a:p>
            <a:pPr eaLnBrk="1" hangingPunct="1">
              <a:defRPr/>
            </a:pPr>
            <a:r>
              <a:rPr lang="en-US" dirty="0">
                <a:cs typeface="+mj-cs"/>
              </a:rPr>
              <a:t>Representing Real Numbers </a:t>
            </a:r>
            <a:r>
              <a:rPr lang="en-US" sz="1800" dirty="0">
                <a:cs typeface="+mj-cs"/>
              </a:rPr>
              <a:t>(3 of 5)</a:t>
            </a:r>
            <a:endParaRPr lang="en-US" sz="1800" i="1" dirty="0">
              <a:cs typeface="+mj-cs"/>
            </a:endParaRPr>
          </a:p>
        </p:txBody>
      </p:sp>
      <p:sp>
        <p:nvSpPr>
          <p:cNvPr id="87043" name="Rectangle 3">
            <a:extLst>
              <a:ext uri="{FF2B5EF4-FFF2-40B4-BE49-F238E27FC236}">
                <a16:creationId xmlns:a16="http://schemas.microsoft.com/office/drawing/2014/main" id="{FCF8AA6C-EB75-F743-B4A7-1439983B204D}"/>
              </a:ext>
            </a:extLst>
          </p:cNvPr>
          <p:cNvSpPr>
            <a:spLocks noGrp="1" noChangeArrowheads="1"/>
          </p:cNvSpPr>
          <p:nvPr>
            <p:ph type="body" idx="1"/>
          </p:nvPr>
        </p:nvSpPr>
        <p:spPr/>
        <p:txBody>
          <a:bodyPr>
            <a:normAutofit fontScale="92500" lnSpcReduction="20000"/>
          </a:bodyPr>
          <a:lstStyle/>
          <a:p>
            <a:pPr marL="0" indent="0" eaLnBrk="1" hangingPunct="1">
              <a:buFontTx/>
              <a:buNone/>
              <a:defRPr/>
            </a:pPr>
            <a:r>
              <a:rPr lang="en-US" dirty="0">
                <a:cs typeface="+mn-cs"/>
              </a:rPr>
              <a:t>A real value in base 10 can be defined by the following formula </a:t>
            </a:r>
            <a:r>
              <a:rPr lang="en-US" dirty="0"/>
              <a:t>where the mantissa is an integer:</a:t>
            </a:r>
            <a:endParaRPr lang="en-US" dirty="0">
              <a:cs typeface="+mn-cs"/>
            </a:endParaRPr>
          </a:p>
          <a:p>
            <a:pPr marL="0" indent="0" eaLnBrk="1" hangingPunct="1">
              <a:buFontTx/>
              <a:buNone/>
              <a:defRPr/>
            </a:pPr>
            <a:r>
              <a:rPr lang="en-US" dirty="0">
                <a:cs typeface="+mn-cs"/>
              </a:rPr>
              <a:t>	</a:t>
            </a:r>
            <a:endParaRPr lang="en-US" baseline="30000" dirty="0">
              <a:cs typeface="+mn-cs"/>
            </a:endParaRPr>
          </a:p>
          <a:p>
            <a:pPr marL="0" indent="0" eaLnBrk="1" hangingPunct="1">
              <a:buFontTx/>
              <a:buNone/>
              <a:defRPr/>
            </a:pPr>
            <a:endParaRPr lang="en-US" dirty="0">
              <a:cs typeface="+mn-cs"/>
            </a:endParaRPr>
          </a:p>
          <a:p>
            <a:pPr marL="0" indent="0" eaLnBrk="1" hangingPunct="1">
              <a:buFontTx/>
              <a:buNone/>
              <a:defRPr/>
            </a:pPr>
            <a:r>
              <a:rPr lang="en-US" dirty="0">
                <a:cs typeface="+mn-cs"/>
              </a:rPr>
              <a:t>This representation is called </a:t>
            </a:r>
            <a:r>
              <a:rPr lang="en-US" b="1" dirty="0">
                <a:solidFill>
                  <a:srgbClr val="FF6600"/>
                </a:solidFill>
                <a:cs typeface="+mn-cs"/>
              </a:rPr>
              <a:t>floating point</a:t>
            </a:r>
            <a:r>
              <a:rPr lang="en-US" dirty="0">
                <a:solidFill>
                  <a:srgbClr val="FF6600"/>
                </a:solidFill>
                <a:cs typeface="+mn-cs"/>
              </a:rPr>
              <a:t> </a:t>
            </a:r>
            <a:r>
              <a:rPr lang="en-US" dirty="0">
                <a:cs typeface="+mn-cs"/>
              </a:rPr>
              <a:t>because the radix point “floats”</a:t>
            </a:r>
          </a:p>
          <a:p>
            <a:pPr marL="0" indent="0" eaLnBrk="1" hangingPunct="1">
              <a:buFontTx/>
              <a:buNone/>
              <a:defRPr/>
            </a:pPr>
            <a:endParaRPr lang="en-US" dirty="0">
              <a:cs typeface="+mn-cs"/>
            </a:endParaRPr>
          </a:p>
          <a:p>
            <a:pPr marL="0" indent="0" eaLnBrk="1" hangingPunct="1">
              <a:buFontTx/>
              <a:buNone/>
              <a:defRPr/>
            </a:pPr>
            <a:r>
              <a:rPr lang="en-US" dirty="0">
                <a:cs typeface="+mn-cs"/>
              </a:rPr>
              <a:t>In analogy to the fixed number of bits that computers use to represent integers, we’ll treat the mantissa as having a fixed number of digits</a:t>
            </a:r>
          </a:p>
        </p:txBody>
      </p:sp>
      <p:pic>
        <p:nvPicPr>
          <p:cNvPr id="87044" name="Picture 4" descr="c03p061">
            <a:extLst>
              <a:ext uri="{FF2B5EF4-FFF2-40B4-BE49-F238E27FC236}">
                <a16:creationId xmlns:a16="http://schemas.microsoft.com/office/drawing/2014/main" id="{8176EA2A-01EA-BA4B-B43C-21490037BA23}"/>
              </a:ext>
            </a:extLst>
          </p:cNvPr>
          <p:cNvPicPr preferRelativeResize="0">
            <a:picLocks noGrp="1" noChangeAspect="1" noChangeArrowheads="1"/>
          </p:cNvPicPr>
          <p:nvPr>
            <p:ph sz="half" idx="4294967295"/>
          </p:nvPr>
        </p:nvPicPr>
        <p:blipFill>
          <a:blip r:embed="rId2"/>
          <a:srcRect/>
          <a:stretch>
            <a:fillRect/>
          </a:stretch>
        </p:blipFill>
        <p:spPr>
          <a:xfrm>
            <a:off x="2133600" y="2438400"/>
            <a:ext cx="4495800" cy="1079500"/>
          </a:xfrm>
          <a:extLst>
            <a:ext uri="{91240B29-F687-4f45-9708-019B960494DF}">
              <a14:hiddenLine xmlns="" xmlns:a14="http://schemas.microsoft.com/office/drawing/2010/main" w="2857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80EE4808-7BC5-B643-B495-06F14F2D3DF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E859F10-AF17-3E4E-892F-156B03C2CAF5}" type="slidenum">
              <a:rPr lang="en-US" altLang="en-US" sz="1400" smtClean="0"/>
              <a:pPr eaLnBrk="1" hangingPunct="1">
                <a:spcBef>
                  <a:spcPct val="0"/>
                </a:spcBef>
                <a:buFontTx/>
                <a:buNone/>
                <a:defRPr/>
              </a:pPr>
              <a:t>28</a:t>
            </a:fld>
            <a:endParaRPr lang="en-US" altLang="en-US" sz="1400" dirty="0"/>
          </a:p>
        </p:txBody>
      </p:sp>
      <p:sp>
        <p:nvSpPr>
          <p:cNvPr id="149506" name="Rectangle 2">
            <a:extLst>
              <a:ext uri="{FF2B5EF4-FFF2-40B4-BE49-F238E27FC236}">
                <a16:creationId xmlns:a16="http://schemas.microsoft.com/office/drawing/2014/main" id="{27F958CF-6503-544D-96A5-B3E72C25BC09}"/>
              </a:ext>
            </a:extLst>
          </p:cNvPr>
          <p:cNvSpPr>
            <a:spLocks noGrp="1" noChangeArrowheads="1"/>
          </p:cNvSpPr>
          <p:nvPr>
            <p:ph type="title"/>
          </p:nvPr>
        </p:nvSpPr>
        <p:spPr>
          <a:xfrm>
            <a:off x="533400" y="228600"/>
            <a:ext cx="8229600" cy="1143000"/>
          </a:xfrm>
        </p:spPr>
        <p:txBody>
          <a:bodyPr/>
          <a:lstStyle/>
          <a:p>
            <a:pPr eaLnBrk="1" hangingPunct="1">
              <a:defRPr/>
            </a:pPr>
            <a:r>
              <a:rPr lang="en-US" dirty="0">
                <a:cs typeface="+mj-cs"/>
              </a:rPr>
              <a:t>Representing Real Numbers </a:t>
            </a:r>
            <a:r>
              <a:rPr lang="en-US" sz="1800" dirty="0">
                <a:cs typeface="+mj-cs"/>
              </a:rPr>
              <a:t>(4 of 5)</a:t>
            </a:r>
          </a:p>
        </p:txBody>
      </p:sp>
      <p:sp>
        <p:nvSpPr>
          <p:cNvPr id="149509" name="Rectangle 5">
            <a:extLst>
              <a:ext uri="{FF2B5EF4-FFF2-40B4-BE49-F238E27FC236}">
                <a16:creationId xmlns:a16="http://schemas.microsoft.com/office/drawing/2014/main" id="{CF544829-F748-934B-BDF1-735C35E70538}"/>
              </a:ext>
            </a:extLst>
          </p:cNvPr>
          <p:cNvSpPr>
            <a:spLocks noChangeArrowheads="1"/>
          </p:cNvSpPr>
          <p:nvPr/>
        </p:nvSpPr>
        <p:spPr bwMode="auto">
          <a:xfrm>
            <a:off x="5562600" y="1395413"/>
            <a:ext cx="3352800" cy="4776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spcBef>
                <a:spcPct val="20000"/>
              </a:spcBef>
              <a:defRPr/>
            </a:pPr>
            <a:r>
              <a:rPr lang="en-US" sz="2200" dirty="0">
                <a:latin typeface="Arial" charset="0"/>
                <a:ea typeface="ＭＳ Ｐゴシック" charset="0"/>
              </a:rPr>
              <a:t>Floating-point in binary: </a:t>
            </a:r>
          </a:p>
          <a:p>
            <a:pPr algn="ctr" eaLnBrk="1" hangingPunct="1">
              <a:spcBef>
                <a:spcPct val="20000"/>
              </a:spcBef>
              <a:defRPr/>
            </a:pPr>
            <a:r>
              <a:rPr lang="en-US" sz="2200" dirty="0">
                <a:latin typeface="Arial" charset="0"/>
                <a:ea typeface="ＭＳ Ｐゴシック" charset="0"/>
              </a:rPr>
              <a:t>sign * mantissa * 2</a:t>
            </a:r>
            <a:r>
              <a:rPr lang="en-US" sz="2200" kern="0" baseline="30000" dirty="0">
                <a:latin typeface="Arial" charset="0"/>
                <a:ea typeface="ＭＳ Ｐゴシック" charset="0"/>
              </a:rPr>
              <a:t>exp</a:t>
            </a:r>
          </a:p>
          <a:p>
            <a:pPr eaLnBrk="1" hangingPunct="1">
              <a:defRPr/>
            </a:pPr>
            <a:endParaRPr lang="en-US" sz="2200" dirty="0">
              <a:latin typeface="Arial" charset="0"/>
              <a:ea typeface="ＭＳ Ｐゴシック" charset="0"/>
            </a:endParaRPr>
          </a:p>
          <a:p>
            <a:pPr eaLnBrk="1" hangingPunct="1">
              <a:defRPr/>
            </a:pPr>
            <a:r>
              <a:rPr lang="en-US" sz="2200" dirty="0">
                <a:latin typeface="Arial" charset="0"/>
                <a:ea typeface="ＭＳ Ｐゴシック" charset="0"/>
              </a:rPr>
              <a:t>Only the base value is </a:t>
            </a:r>
          </a:p>
          <a:p>
            <a:pPr eaLnBrk="1" hangingPunct="1">
              <a:defRPr/>
            </a:pPr>
            <a:r>
              <a:rPr lang="en-US" sz="2200" dirty="0">
                <a:latin typeface="Arial" charset="0"/>
                <a:ea typeface="ＭＳ Ｐゴシック" charset="0"/>
              </a:rPr>
              <a:t>different from decimal</a:t>
            </a:r>
          </a:p>
          <a:p>
            <a:pPr eaLnBrk="1" hangingPunct="1">
              <a:defRPr/>
            </a:pPr>
            <a:endParaRPr lang="en-US" sz="2200" dirty="0">
              <a:latin typeface="Arial" charset="0"/>
              <a:ea typeface="ＭＳ Ｐゴシック" charset="0"/>
            </a:endParaRPr>
          </a:p>
          <a:p>
            <a:pPr eaLnBrk="1" hangingPunct="1">
              <a:defRPr/>
            </a:pPr>
            <a:r>
              <a:rPr lang="en-US" sz="2200" dirty="0">
                <a:latin typeface="Arial" charset="0"/>
                <a:ea typeface="ＭＳ Ｐゴシック" charset="0"/>
              </a:rPr>
              <a:t>Fundamentally, the </a:t>
            </a:r>
            <a:br>
              <a:rPr lang="en-US" sz="2200" dirty="0">
                <a:latin typeface="Arial" charset="0"/>
                <a:ea typeface="ＭＳ Ｐゴシック" charset="0"/>
              </a:rPr>
            </a:br>
            <a:r>
              <a:rPr lang="en-US" sz="2200" dirty="0">
                <a:latin typeface="Arial" charset="0"/>
                <a:ea typeface="ＭＳ Ｐゴシック" charset="0"/>
              </a:rPr>
              <a:t>floating point used by</a:t>
            </a:r>
            <a:br>
              <a:rPr lang="en-US" sz="2200" dirty="0">
                <a:latin typeface="Arial" charset="0"/>
                <a:ea typeface="ＭＳ Ｐゴシック" charset="0"/>
              </a:rPr>
            </a:br>
            <a:r>
              <a:rPr lang="en-US" sz="2200" dirty="0">
                <a:latin typeface="Arial" charset="0"/>
                <a:ea typeface="ＭＳ Ｐゴシック" charset="0"/>
              </a:rPr>
              <a:t>computers is very similar,</a:t>
            </a:r>
            <a:br>
              <a:rPr lang="en-US" sz="2200" dirty="0">
                <a:latin typeface="Arial" charset="0"/>
                <a:ea typeface="ＭＳ Ｐゴシック" charset="0"/>
              </a:rPr>
            </a:br>
            <a:r>
              <a:rPr lang="en-US" sz="2200" dirty="0">
                <a:latin typeface="Arial" charset="0"/>
                <a:ea typeface="ＭＳ Ｐゴシック" charset="0"/>
              </a:rPr>
              <a:t>but uses complicated </a:t>
            </a:r>
            <a:br>
              <a:rPr lang="en-US" sz="2200" dirty="0">
                <a:latin typeface="Arial" charset="0"/>
                <a:ea typeface="ＭＳ Ｐゴシック" charset="0"/>
              </a:rPr>
            </a:br>
            <a:r>
              <a:rPr lang="en-US" sz="2200" dirty="0">
                <a:latin typeface="Arial" charset="0"/>
                <a:ea typeface="ＭＳ Ｐゴシック" charset="0"/>
              </a:rPr>
              <a:t>tricks to represent more</a:t>
            </a:r>
            <a:br>
              <a:rPr lang="en-US" sz="2200" dirty="0">
                <a:latin typeface="Arial" charset="0"/>
                <a:ea typeface="ＭＳ Ｐゴシック" charset="0"/>
              </a:rPr>
            </a:br>
            <a:r>
              <a:rPr lang="en-US" sz="2200" dirty="0">
                <a:latin typeface="Arial" charset="0"/>
                <a:ea typeface="ＭＳ Ｐゴシック" charset="0"/>
              </a:rPr>
              <a:t>numbers and improve</a:t>
            </a:r>
            <a:br>
              <a:rPr lang="en-US" sz="2200" dirty="0">
                <a:latin typeface="Arial" charset="0"/>
                <a:ea typeface="ＭＳ Ｐゴシック" charset="0"/>
              </a:rPr>
            </a:br>
            <a:r>
              <a:rPr lang="en-US" sz="2200" dirty="0">
                <a:latin typeface="Arial" charset="0"/>
                <a:ea typeface="ＭＳ Ｐゴシック" charset="0"/>
              </a:rPr>
              <a:t>efficiency</a:t>
            </a:r>
          </a:p>
        </p:txBody>
      </p:sp>
      <p:pic>
        <p:nvPicPr>
          <p:cNvPr id="3" name="Picture 2" descr="The column headers of the table read: Real Value and Floating-Point Value. It infers the data as follows (row-wise): 12001.00 and 12001 times 10 to the power zero; negative 120.01 and negative 12001 times 10 to the power negative 2; 0.12000 and 12000 times 10 to the power negative 5; negative 123.10 and negative 12310 times 10 to the power negative 2; 155555000.00 and 15555 times 10 to the power 4."/>
          <p:cNvPicPr>
            <a:picLocks noChangeAspect="1"/>
          </p:cNvPicPr>
          <p:nvPr/>
        </p:nvPicPr>
        <p:blipFill>
          <a:blip r:embed="rId2"/>
          <a:stretch>
            <a:fillRect/>
          </a:stretch>
        </p:blipFill>
        <p:spPr>
          <a:xfrm>
            <a:off x="838200" y="2133600"/>
            <a:ext cx="4343622" cy="2636680"/>
          </a:xfrm>
          <a:prstGeom prst="rect">
            <a:avLst/>
          </a:prstGeom>
        </p:spPr>
      </p:pic>
      <p:sp>
        <p:nvSpPr>
          <p:cNvPr id="2" name="Rectangle 1"/>
          <p:cNvSpPr/>
          <p:nvPr/>
        </p:nvSpPr>
        <p:spPr>
          <a:xfrm>
            <a:off x="724011" y="5000764"/>
            <a:ext cx="4228989" cy="584775"/>
          </a:xfrm>
          <a:prstGeom prst="rect">
            <a:avLst/>
          </a:prstGeom>
        </p:spPr>
        <p:txBody>
          <a:bodyPr wrap="square">
            <a:spAutoFit/>
          </a:bodyPr>
          <a:lstStyle/>
          <a:p>
            <a:r>
              <a:rPr lang="en-IN" sz="1600" dirty="0">
                <a:latin typeface="+mn-lt"/>
              </a:rPr>
              <a:t>Values in decimal notation and floating-point notation. (five digits)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C1E35B-B96C-6749-B9E2-F926B611302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16712266-F9F6-2749-A3BE-DC6E5FBBBCC5}" type="slidenum">
              <a:rPr lang="en-US" altLang="en-US" sz="1400" smtClean="0"/>
              <a:pPr eaLnBrk="1" hangingPunct="1">
                <a:spcBef>
                  <a:spcPct val="0"/>
                </a:spcBef>
                <a:buFontTx/>
                <a:buNone/>
                <a:defRPr/>
              </a:pPr>
              <a:t>29</a:t>
            </a:fld>
            <a:endParaRPr lang="en-US" altLang="en-US" sz="1400" dirty="0"/>
          </a:p>
        </p:txBody>
      </p:sp>
      <p:sp>
        <p:nvSpPr>
          <p:cNvPr id="92162" name="Rectangle 2">
            <a:extLst>
              <a:ext uri="{FF2B5EF4-FFF2-40B4-BE49-F238E27FC236}">
                <a16:creationId xmlns:a16="http://schemas.microsoft.com/office/drawing/2014/main" id="{1809AFC3-0F14-7241-8E43-26AA221D9157}"/>
              </a:ext>
            </a:extLst>
          </p:cNvPr>
          <p:cNvSpPr>
            <a:spLocks noGrp="1" noChangeArrowheads="1"/>
          </p:cNvSpPr>
          <p:nvPr>
            <p:ph type="title"/>
          </p:nvPr>
        </p:nvSpPr>
        <p:spPr/>
        <p:txBody>
          <a:bodyPr/>
          <a:lstStyle/>
          <a:p>
            <a:pPr eaLnBrk="1" hangingPunct="1">
              <a:defRPr/>
            </a:pPr>
            <a:r>
              <a:rPr lang="en-US" dirty="0">
                <a:cs typeface="+mj-cs"/>
              </a:rPr>
              <a:t>Representing Real Numbers </a:t>
            </a:r>
            <a:r>
              <a:rPr lang="en-US" sz="1800" dirty="0">
                <a:cs typeface="+mj-cs"/>
              </a:rPr>
              <a:t>(5 of 5)</a:t>
            </a:r>
            <a:endParaRPr lang="en-US" sz="1800" i="1" dirty="0">
              <a:cs typeface="+mj-cs"/>
            </a:endParaRPr>
          </a:p>
        </p:txBody>
      </p:sp>
      <p:sp>
        <p:nvSpPr>
          <p:cNvPr id="92163" name="Rectangle 3">
            <a:extLst>
              <a:ext uri="{FF2B5EF4-FFF2-40B4-BE49-F238E27FC236}">
                <a16:creationId xmlns:a16="http://schemas.microsoft.com/office/drawing/2014/main" id="{91BB929D-7B39-A647-B81C-E3055B6AAE0F}"/>
              </a:ext>
            </a:extLst>
          </p:cNvPr>
          <p:cNvSpPr>
            <a:spLocks noGrp="1" noChangeArrowheads="1"/>
          </p:cNvSpPr>
          <p:nvPr>
            <p:ph type="body" idx="1"/>
          </p:nvPr>
        </p:nvSpPr>
        <p:spPr/>
        <p:txBody>
          <a:bodyPr>
            <a:normAutofit lnSpcReduction="10000"/>
          </a:bodyPr>
          <a:lstStyle/>
          <a:p>
            <a:pPr marL="0" indent="0" eaLnBrk="1" hangingPunct="1">
              <a:buFontTx/>
              <a:buNone/>
              <a:defRPr/>
            </a:pPr>
            <a:r>
              <a:rPr lang="en-US" b="1" dirty="0">
                <a:solidFill>
                  <a:srgbClr val="FF6600"/>
                </a:solidFill>
                <a:cs typeface="+mn-cs"/>
              </a:rPr>
              <a:t>Scientific Notation</a:t>
            </a:r>
            <a:r>
              <a:rPr lang="en-US" dirty="0">
                <a:solidFill>
                  <a:srgbClr val="FF6600"/>
                </a:solidFill>
                <a:cs typeface="+mn-cs"/>
              </a:rPr>
              <a:t> </a:t>
            </a:r>
          </a:p>
          <a:p>
            <a:pPr marL="0" indent="0" eaLnBrk="1" hangingPunct="1">
              <a:buFontTx/>
              <a:buNone/>
              <a:defRPr/>
            </a:pPr>
            <a:r>
              <a:rPr lang="en-US" sz="2800" dirty="0">
                <a:cs typeface="+mn-cs"/>
              </a:rPr>
              <a:t>A form of floating-point representation in which the decimal point is kept to the right of the leftmost digit </a:t>
            </a:r>
          </a:p>
          <a:p>
            <a:pPr marL="0" indent="0" eaLnBrk="1" hangingPunct="1">
              <a:buFontTx/>
              <a:buNone/>
              <a:defRPr/>
            </a:pPr>
            <a:endParaRPr lang="en-US" sz="2800" dirty="0">
              <a:cs typeface="+mn-cs"/>
            </a:endParaRPr>
          </a:p>
          <a:p>
            <a:pPr marL="0" indent="0" eaLnBrk="1" hangingPunct="1">
              <a:buFontTx/>
              <a:buNone/>
              <a:defRPr/>
            </a:pPr>
            <a:r>
              <a:rPr lang="en-US" sz="2800" dirty="0">
                <a:solidFill>
                  <a:srgbClr val="FF6600"/>
                </a:solidFill>
                <a:cs typeface="+mn-cs"/>
              </a:rPr>
              <a:t>12001.32708</a:t>
            </a:r>
            <a:r>
              <a:rPr lang="en-US" sz="2800" dirty="0">
                <a:cs typeface="+mn-cs"/>
              </a:rPr>
              <a:t> is </a:t>
            </a:r>
            <a:r>
              <a:rPr lang="en-US" sz="2800" dirty="0">
                <a:solidFill>
                  <a:srgbClr val="FF6600"/>
                </a:solidFill>
                <a:cs typeface="+mn-cs"/>
              </a:rPr>
              <a:t>1.200132708E+4</a:t>
            </a:r>
            <a:r>
              <a:rPr lang="en-US" sz="2800" dirty="0">
                <a:cs typeface="+mn-cs"/>
              </a:rPr>
              <a:t> in scientific notation (E+4 is how computers display x10</a:t>
            </a:r>
            <a:r>
              <a:rPr lang="en-US" sz="2800" baseline="30000" dirty="0">
                <a:cs typeface="+mn-cs"/>
              </a:rPr>
              <a:t>4</a:t>
            </a:r>
            <a:r>
              <a:rPr lang="en-US" sz="2800" dirty="0">
                <a:cs typeface="+mn-cs"/>
              </a:rPr>
              <a:t>)</a:t>
            </a:r>
          </a:p>
          <a:p>
            <a:pPr marL="0" indent="0" eaLnBrk="1" hangingPunct="1">
              <a:buFontTx/>
              <a:buNone/>
              <a:defRPr/>
            </a:pPr>
            <a:endParaRPr lang="en-US" sz="2800" dirty="0">
              <a:cs typeface="+mn-cs"/>
            </a:endParaRPr>
          </a:p>
          <a:p>
            <a:pPr marL="0" indent="0" eaLnBrk="1" hangingPunct="1">
              <a:buFontTx/>
              <a:buNone/>
              <a:defRPr/>
            </a:pPr>
            <a:r>
              <a:rPr lang="en-US" sz="2800" i="1" dirty="0">
                <a:cs typeface="+mn-cs"/>
              </a:rPr>
              <a:t>What is 123.332 in scientific notation?</a:t>
            </a:r>
          </a:p>
          <a:p>
            <a:pPr marL="0" indent="0" eaLnBrk="1" hangingPunct="1">
              <a:buFontTx/>
              <a:buNone/>
              <a:defRPr/>
            </a:pPr>
            <a:r>
              <a:rPr lang="en-US" sz="2800" i="1" dirty="0">
                <a:cs typeface="+mn-cs"/>
              </a:rPr>
              <a:t>What is 0.0034 in scientific notation?</a:t>
            </a:r>
            <a:endParaRPr lang="en-US" dirty="0">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D5EE7F-BD4D-AF46-AFA7-0351A035BDD0}"/>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EAD3A96-8B7D-C443-864B-043301490890}" type="slidenum">
              <a:rPr lang="en-US" altLang="en-US" sz="1400" smtClean="0"/>
              <a:pPr eaLnBrk="1" hangingPunct="1">
                <a:spcBef>
                  <a:spcPct val="0"/>
                </a:spcBef>
                <a:buFontTx/>
                <a:buNone/>
                <a:defRPr/>
              </a:pPr>
              <a:t>3</a:t>
            </a:fld>
            <a:endParaRPr lang="en-US" altLang="en-US" sz="1400" dirty="0"/>
          </a:p>
        </p:txBody>
      </p:sp>
      <p:sp>
        <p:nvSpPr>
          <p:cNvPr id="51202" name="Rectangle 2">
            <a:extLst>
              <a:ext uri="{FF2B5EF4-FFF2-40B4-BE49-F238E27FC236}">
                <a16:creationId xmlns:a16="http://schemas.microsoft.com/office/drawing/2014/main" id="{36AAFBE4-A8A6-9649-B162-408FD6927B20}"/>
              </a:ext>
            </a:extLst>
          </p:cNvPr>
          <p:cNvSpPr>
            <a:spLocks noGrp="1" noChangeArrowheads="1"/>
          </p:cNvSpPr>
          <p:nvPr>
            <p:ph type="title"/>
          </p:nvPr>
        </p:nvSpPr>
        <p:spPr>
          <a:xfrm>
            <a:off x="457200" y="228600"/>
            <a:ext cx="8229600" cy="1143000"/>
          </a:xfrm>
        </p:spPr>
        <p:txBody>
          <a:bodyPr/>
          <a:lstStyle/>
          <a:p>
            <a:pPr eaLnBrk="1" hangingPunct="1">
              <a:defRPr/>
            </a:pPr>
            <a:r>
              <a:rPr lang="en-US" dirty="0">
                <a:cs typeface="+mj-cs"/>
              </a:rPr>
              <a:t>Chapter Goals </a:t>
            </a:r>
            <a:r>
              <a:rPr lang="en-US" sz="1800" dirty="0">
                <a:cs typeface="+mj-cs"/>
              </a:rPr>
              <a:t>(2 of 2)</a:t>
            </a:r>
            <a:endParaRPr lang="en-US" sz="1800" i="1" dirty="0">
              <a:cs typeface="+mj-cs"/>
            </a:endParaRPr>
          </a:p>
        </p:txBody>
      </p:sp>
      <p:sp>
        <p:nvSpPr>
          <p:cNvPr id="51203" name="Rectangle 3">
            <a:extLst>
              <a:ext uri="{FF2B5EF4-FFF2-40B4-BE49-F238E27FC236}">
                <a16:creationId xmlns:a16="http://schemas.microsoft.com/office/drawing/2014/main" id="{3DC85D36-61D6-B54F-AE34-16700F7B24FB}"/>
              </a:ext>
            </a:extLst>
          </p:cNvPr>
          <p:cNvSpPr>
            <a:spLocks noGrp="1" noChangeArrowheads="1"/>
          </p:cNvSpPr>
          <p:nvPr>
            <p:ph type="body" idx="1"/>
          </p:nvPr>
        </p:nvSpPr>
        <p:spPr/>
        <p:txBody>
          <a:bodyPr/>
          <a:lstStyle/>
          <a:p>
            <a:pPr marL="292100" indent="-292100" eaLnBrk="1" hangingPunct="1">
              <a:defRPr/>
            </a:pPr>
            <a:r>
              <a:rPr lang="en-US" sz="2800" dirty="0">
                <a:cs typeface="+mn-cs"/>
              </a:rPr>
              <a:t>Explain the nature of </a:t>
            </a:r>
            <a:r>
              <a:rPr lang="en-US" sz="2800" dirty="0">
                <a:solidFill>
                  <a:srgbClr val="FF6600"/>
                </a:solidFill>
                <a:cs typeface="+mn-cs"/>
              </a:rPr>
              <a:t>sound </a:t>
            </a:r>
            <a:r>
              <a:rPr lang="en-US" sz="2800" dirty="0">
                <a:cs typeface="+mn-cs"/>
              </a:rPr>
              <a:t>and its representation</a:t>
            </a:r>
          </a:p>
          <a:p>
            <a:pPr marL="292100" indent="-292100" eaLnBrk="1" hangingPunct="1">
              <a:defRPr/>
            </a:pPr>
            <a:r>
              <a:rPr lang="en-US" sz="2800" dirty="0">
                <a:cs typeface="+mn-cs"/>
              </a:rPr>
              <a:t>Explain how RGB values define a </a:t>
            </a:r>
            <a:r>
              <a:rPr lang="en-US" sz="2800" dirty="0">
                <a:solidFill>
                  <a:srgbClr val="FF6600"/>
                </a:solidFill>
                <a:cs typeface="+mn-cs"/>
              </a:rPr>
              <a:t>color</a:t>
            </a:r>
          </a:p>
          <a:p>
            <a:pPr marL="292100" indent="-292100" eaLnBrk="1" hangingPunct="1">
              <a:defRPr/>
            </a:pPr>
            <a:r>
              <a:rPr lang="en-US" sz="2800" dirty="0">
                <a:cs typeface="+mn-cs"/>
              </a:rPr>
              <a:t>Distinguish between raster and vector </a:t>
            </a:r>
            <a:r>
              <a:rPr lang="en-US" sz="2800" dirty="0">
                <a:solidFill>
                  <a:srgbClr val="FF6600"/>
                </a:solidFill>
                <a:cs typeface="+mn-cs"/>
              </a:rPr>
              <a:t>graphics</a:t>
            </a:r>
          </a:p>
          <a:p>
            <a:pPr marL="292100" indent="-292100" eaLnBrk="1" hangingPunct="1">
              <a:defRPr/>
            </a:pPr>
            <a:r>
              <a:rPr lang="en-US" sz="2800" dirty="0">
                <a:cs typeface="+mn-cs"/>
              </a:rPr>
              <a:t>Explain temporal and spatial </a:t>
            </a:r>
            <a:r>
              <a:rPr lang="en-US" sz="2800" dirty="0">
                <a:solidFill>
                  <a:srgbClr val="FF6600"/>
                </a:solidFill>
                <a:cs typeface="+mn-cs"/>
              </a:rPr>
              <a:t>video </a:t>
            </a:r>
            <a:r>
              <a:rPr lang="en-US" sz="2800" dirty="0">
                <a:cs typeface="+mn-cs"/>
              </a:rPr>
              <a:t>compression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7E35D3-AC3E-6646-8D1C-97048C13C13B}"/>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E88DD67-0408-E841-9308-DC2BAACCC456}" type="slidenum">
              <a:rPr lang="en-US" altLang="en-US" sz="1400" smtClean="0"/>
              <a:pPr eaLnBrk="1" hangingPunct="1">
                <a:spcBef>
                  <a:spcPct val="0"/>
                </a:spcBef>
                <a:buFontTx/>
                <a:buNone/>
                <a:defRPr/>
              </a:pPr>
              <a:t>30</a:t>
            </a:fld>
            <a:endParaRPr lang="en-US" altLang="en-US" sz="1400" dirty="0"/>
          </a:p>
        </p:txBody>
      </p:sp>
      <p:sp>
        <p:nvSpPr>
          <p:cNvPr id="93186" name="Rectangle 2">
            <a:extLst>
              <a:ext uri="{FF2B5EF4-FFF2-40B4-BE49-F238E27FC236}">
                <a16:creationId xmlns:a16="http://schemas.microsoft.com/office/drawing/2014/main" id="{A77322F7-E2C6-1649-938D-8C1014797BEA}"/>
              </a:ext>
            </a:extLst>
          </p:cNvPr>
          <p:cNvSpPr>
            <a:spLocks noGrp="1" noChangeArrowheads="1"/>
          </p:cNvSpPr>
          <p:nvPr>
            <p:ph type="title"/>
          </p:nvPr>
        </p:nvSpPr>
        <p:spPr/>
        <p:txBody>
          <a:bodyPr/>
          <a:lstStyle/>
          <a:p>
            <a:pPr eaLnBrk="1" hangingPunct="1">
              <a:defRPr/>
            </a:pPr>
            <a:r>
              <a:rPr lang="en-US" dirty="0">
                <a:cs typeface="+mj-cs"/>
              </a:rPr>
              <a:t>Representing Text</a:t>
            </a:r>
          </a:p>
        </p:txBody>
      </p:sp>
      <p:sp>
        <p:nvSpPr>
          <p:cNvPr id="93187" name="Rectangle 3">
            <a:extLst>
              <a:ext uri="{FF2B5EF4-FFF2-40B4-BE49-F238E27FC236}">
                <a16:creationId xmlns:a16="http://schemas.microsoft.com/office/drawing/2014/main" id="{7DD53B88-E264-BE43-8FFD-86B88E7EE162}"/>
              </a:ext>
            </a:extLst>
          </p:cNvPr>
          <p:cNvSpPr>
            <a:spLocks noGrp="1" noChangeArrowheads="1"/>
          </p:cNvSpPr>
          <p:nvPr>
            <p:ph type="body" idx="1"/>
          </p:nvPr>
        </p:nvSpPr>
        <p:spPr>
          <a:xfrm>
            <a:off x="457200" y="1371600"/>
            <a:ext cx="8229600" cy="4876800"/>
          </a:xfrm>
        </p:spPr>
        <p:txBody>
          <a:bodyPr>
            <a:normAutofit lnSpcReduction="10000"/>
          </a:bodyPr>
          <a:lstStyle/>
          <a:p>
            <a:pPr marL="0" indent="0" eaLnBrk="1" hangingPunct="1">
              <a:lnSpc>
                <a:spcPct val="90000"/>
              </a:lnSpc>
              <a:buFontTx/>
              <a:buNone/>
              <a:defRPr/>
            </a:pPr>
            <a:r>
              <a:rPr lang="en-US" i="1" dirty="0">
                <a:cs typeface="+mn-cs"/>
              </a:rPr>
              <a:t>What must be provided to represent text?</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dirty="0">
                <a:cs typeface="+mn-cs"/>
              </a:rPr>
              <a:t>The number of characters to represent is finite (whew!), so list them all and assign each a binary string</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b="1" dirty="0">
                <a:solidFill>
                  <a:srgbClr val="FF6600"/>
                </a:solidFill>
                <a:cs typeface="+mn-cs"/>
              </a:rPr>
              <a:t>Character Set</a:t>
            </a:r>
            <a:r>
              <a:rPr lang="en-US" sz="2800" dirty="0">
                <a:solidFill>
                  <a:srgbClr val="FF6600"/>
                </a:solidFill>
                <a:cs typeface="+mn-cs"/>
              </a:rPr>
              <a:t> </a:t>
            </a:r>
          </a:p>
          <a:p>
            <a:pPr marL="0" indent="0" eaLnBrk="1" hangingPunct="1">
              <a:lnSpc>
                <a:spcPct val="90000"/>
              </a:lnSpc>
              <a:buFontTx/>
              <a:buNone/>
              <a:defRPr/>
            </a:pPr>
            <a:r>
              <a:rPr lang="en-US" sz="2800" dirty="0">
                <a:cs typeface="+mn-cs"/>
              </a:rPr>
              <a:t>A list of characters and the codes used to represent each one</a:t>
            </a:r>
          </a:p>
          <a:p>
            <a:pPr marL="0" indent="0" eaLnBrk="1" hangingPunct="1">
              <a:lnSpc>
                <a:spcPct val="90000"/>
              </a:lnSpc>
              <a:buFontTx/>
              <a:buNone/>
              <a:defRPr/>
            </a:pPr>
            <a:r>
              <a:rPr lang="en-US" sz="2800" dirty="0">
                <a:cs typeface="+mn-cs"/>
              </a:rPr>
              <a:t> </a:t>
            </a:r>
          </a:p>
          <a:p>
            <a:pPr marL="0" indent="0" eaLnBrk="1" hangingPunct="1">
              <a:lnSpc>
                <a:spcPct val="90000"/>
              </a:lnSpc>
              <a:buFontTx/>
              <a:buNone/>
              <a:defRPr/>
            </a:pPr>
            <a:r>
              <a:rPr lang="en-US" sz="2800" dirty="0">
                <a:cs typeface="+mn-cs"/>
              </a:rPr>
              <a:t>Computer manufacturers agreed to standardize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DEC10A-063E-C94A-9B5A-356FE173B8F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6884A6E-89B4-0544-97E7-3FBA8AB4AF43}" type="slidenum">
              <a:rPr lang="en-US" altLang="en-US" sz="1400" smtClean="0"/>
              <a:pPr eaLnBrk="1" hangingPunct="1">
                <a:spcBef>
                  <a:spcPct val="0"/>
                </a:spcBef>
                <a:buFontTx/>
                <a:buNone/>
                <a:defRPr/>
              </a:pPr>
              <a:t>31</a:t>
            </a:fld>
            <a:endParaRPr lang="en-US" altLang="en-US" sz="1400" dirty="0"/>
          </a:p>
        </p:txBody>
      </p:sp>
      <p:sp>
        <p:nvSpPr>
          <p:cNvPr id="94210" name="Rectangle 2">
            <a:extLst>
              <a:ext uri="{FF2B5EF4-FFF2-40B4-BE49-F238E27FC236}">
                <a16:creationId xmlns:a16="http://schemas.microsoft.com/office/drawing/2014/main" id="{CF9EA063-B3BE-4946-BEE6-A7B716655329}"/>
              </a:ext>
            </a:extLst>
          </p:cNvPr>
          <p:cNvSpPr>
            <a:spLocks noGrp="1" noChangeArrowheads="1"/>
          </p:cNvSpPr>
          <p:nvPr>
            <p:ph type="title"/>
          </p:nvPr>
        </p:nvSpPr>
        <p:spPr/>
        <p:txBody>
          <a:bodyPr/>
          <a:lstStyle/>
          <a:p>
            <a:pPr eaLnBrk="1" hangingPunct="1">
              <a:defRPr/>
            </a:pPr>
            <a:r>
              <a:rPr lang="en-US" dirty="0">
                <a:cs typeface="+mj-cs"/>
              </a:rPr>
              <a:t>The ASCII Character Set</a:t>
            </a:r>
          </a:p>
        </p:txBody>
      </p:sp>
      <p:sp>
        <p:nvSpPr>
          <p:cNvPr id="94211" name="Rectangle 3">
            <a:extLst>
              <a:ext uri="{FF2B5EF4-FFF2-40B4-BE49-F238E27FC236}">
                <a16:creationId xmlns:a16="http://schemas.microsoft.com/office/drawing/2014/main" id="{0D7370E3-5AA2-6647-A3D5-E07E7E87DE7E}"/>
              </a:ext>
            </a:extLst>
          </p:cNvPr>
          <p:cNvSpPr>
            <a:spLocks noGrp="1" noChangeArrowheads="1"/>
          </p:cNvSpPr>
          <p:nvPr>
            <p:ph type="body" idx="1"/>
          </p:nvPr>
        </p:nvSpPr>
        <p:spPr/>
        <p:txBody>
          <a:bodyPr/>
          <a:lstStyle/>
          <a:p>
            <a:pPr marL="406400" eaLnBrk="1" hangingPunct="1">
              <a:buFontTx/>
              <a:buNone/>
              <a:defRPr/>
            </a:pPr>
            <a:r>
              <a:rPr lang="en-US" dirty="0">
                <a:solidFill>
                  <a:srgbClr val="FF6600"/>
                </a:solidFill>
                <a:cs typeface="+mn-cs"/>
              </a:rPr>
              <a:t>ASCII </a:t>
            </a:r>
            <a:r>
              <a:rPr lang="en-US" dirty="0">
                <a:cs typeface="+mn-cs"/>
              </a:rPr>
              <a:t>stands for American Standard Code for Information Interchange </a:t>
            </a:r>
          </a:p>
          <a:p>
            <a:pPr marL="406400" eaLnBrk="1" hangingPunct="1">
              <a:buFontTx/>
              <a:buNone/>
              <a:defRPr/>
            </a:pPr>
            <a:r>
              <a:rPr lang="en-US" dirty="0">
                <a:solidFill>
                  <a:srgbClr val="FF6600"/>
                </a:solidFill>
                <a:cs typeface="+mn-cs"/>
              </a:rPr>
              <a:t>ASCII </a:t>
            </a:r>
            <a:r>
              <a:rPr lang="en-US" dirty="0">
                <a:cs typeface="+mn-cs"/>
              </a:rPr>
              <a:t>originally used seven bits to represent each character, allowing for 128 unique characters </a:t>
            </a:r>
          </a:p>
          <a:p>
            <a:pPr marL="406400" eaLnBrk="1" hangingPunct="1">
              <a:buFontTx/>
              <a:buNone/>
              <a:defRPr/>
            </a:pPr>
            <a:r>
              <a:rPr lang="en-US" dirty="0">
                <a:cs typeface="+mn-cs"/>
              </a:rPr>
              <a:t>Later </a:t>
            </a:r>
            <a:r>
              <a:rPr lang="en-US" dirty="0">
                <a:solidFill>
                  <a:srgbClr val="FF6600"/>
                </a:solidFill>
                <a:cs typeface="+mn-cs"/>
              </a:rPr>
              <a:t>extended</a:t>
            </a:r>
            <a:r>
              <a:rPr lang="en-US" dirty="0">
                <a:solidFill>
                  <a:srgbClr val="0000FF"/>
                </a:solidFill>
                <a:cs typeface="+mn-cs"/>
              </a:rPr>
              <a:t> </a:t>
            </a:r>
            <a:r>
              <a:rPr lang="en-US" dirty="0">
                <a:solidFill>
                  <a:srgbClr val="FF6600"/>
                </a:solidFill>
                <a:cs typeface="+mn-cs"/>
              </a:rPr>
              <a:t>ASCII </a:t>
            </a:r>
            <a:r>
              <a:rPr lang="en-US" dirty="0">
                <a:cs typeface="+mn-cs"/>
              </a:rPr>
              <a:t>evolved so that all eight bits were used</a:t>
            </a:r>
          </a:p>
          <a:p>
            <a:pPr marL="406400" eaLnBrk="1" hangingPunct="1">
              <a:buFontTx/>
              <a:buNone/>
              <a:defRPr/>
            </a:pPr>
            <a:r>
              <a:rPr lang="en-US" i="1" dirty="0">
                <a:cs typeface="+mn-cs"/>
              </a:rPr>
              <a:t>How many characters could be represented?</a:t>
            </a:r>
            <a:endParaRPr lang="en-US" dirty="0">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AAFDEE-E62E-FD4F-88ED-78C8BDA598D8}"/>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AA8FB75F-24B2-CE4F-A8B9-CCEFB7D3219E}" type="slidenum">
              <a:rPr lang="en-US" altLang="en-US" sz="1400" smtClean="0"/>
              <a:pPr eaLnBrk="1" hangingPunct="1">
                <a:spcBef>
                  <a:spcPct val="0"/>
                </a:spcBef>
                <a:buFontTx/>
                <a:buNone/>
                <a:defRPr/>
              </a:pPr>
              <a:t>32</a:t>
            </a:fld>
            <a:endParaRPr lang="en-US" altLang="en-US" sz="1400" dirty="0"/>
          </a:p>
        </p:txBody>
      </p:sp>
      <p:sp>
        <p:nvSpPr>
          <p:cNvPr id="146434" name="Rectangle 2">
            <a:extLst>
              <a:ext uri="{FF2B5EF4-FFF2-40B4-BE49-F238E27FC236}">
                <a16:creationId xmlns:a16="http://schemas.microsoft.com/office/drawing/2014/main" id="{821D4A49-FB2F-1C49-B70D-4BDE363790F4}"/>
              </a:ext>
            </a:extLst>
          </p:cNvPr>
          <p:cNvSpPr>
            <a:spLocks noGrp="1" noChangeArrowheads="1"/>
          </p:cNvSpPr>
          <p:nvPr>
            <p:ph type="title"/>
          </p:nvPr>
        </p:nvSpPr>
        <p:spPr/>
        <p:txBody>
          <a:bodyPr/>
          <a:lstStyle/>
          <a:p>
            <a:pPr eaLnBrk="1" hangingPunct="1">
              <a:defRPr/>
            </a:pPr>
            <a:r>
              <a:rPr lang="en-US" dirty="0">
                <a:cs typeface="+mj-cs"/>
              </a:rPr>
              <a:t>ASCII Character Set Mapping</a:t>
            </a:r>
            <a:endParaRPr lang="en-US" sz="2000" i="1" dirty="0">
              <a:cs typeface="+mj-cs"/>
            </a:endParaRPr>
          </a:p>
        </p:txBody>
      </p:sp>
      <p:pic>
        <p:nvPicPr>
          <p:cNvPr id="3" name="Picture 2" descr="The column header of the table titled &quot;ASCII&quot; labeled &quot;Right Digit&quot; which has 10 columns from 0 to 9. The row header of the table labeled &quot;Left Digit(s)&quot; which has 13 rows from 0 to 12. It infers the following data (column-wise): NUL, LF, DC4, RS, open bracket, 2, lesser than symbol, F, P, Z, d, n, and x; SOH, VT, NAK, US, closed bracket, 3, equal to symbol, G, Q, open square bracket, e, o, and y; STX, FF, SYN, a box, asterisk symbol, 4, greater than symbol, H, R, backward slash, f, p, and z; ETX, CR, ETB, exclamation mark, plus, 5, question mark, I, S, closed square bracket, g, q, and open parenthesis; EOT, SO, CAN, open quotation mark, comma, 6, at symbol, J, T, wedge symbol, h, r, and pipe symbol; ENQ, SI, EM, hash symbol, hyphen, 7, A, K, U, underscore, i, s, and closed parenthesis; ACK, DLE, SUB, dollar symbol, period, 8, B, L, V, open apostrophe, j, t, and tilde; BEL, DC1, ESC, percent symbol, forward slash, 9, C, M, W, a, k, u, and DEL; BS, DC2, FS, ampersand, 0, colon, D, N, X, b, l, and v; HT, DC3, GS, closed apostrophe, 1, semi colon, E, O, Y, c, m, and w."/>
          <p:cNvPicPr>
            <a:picLocks noChangeAspect="1"/>
          </p:cNvPicPr>
          <p:nvPr/>
        </p:nvPicPr>
        <p:blipFill>
          <a:blip r:embed="rId2"/>
          <a:stretch>
            <a:fillRect/>
          </a:stretch>
        </p:blipFill>
        <p:spPr>
          <a:xfrm>
            <a:off x="914400" y="1447800"/>
            <a:ext cx="7467600" cy="4004218"/>
          </a:xfrm>
          <a:prstGeom prst="rect">
            <a:avLst/>
          </a:prstGeom>
        </p:spPr>
      </p:pic>
      <p:sp>
        <p:nvSpPr>
          <p:cNvPr id="5" name="Rectangle 4"/>
          <p:cNvSpPr/>
          <p:nvPr/>
        </p:nvSpPr>
        <p:spPr>
          <a:xfrm>
            <a:off x="838200" y="5638800"/>
            <a:ext cx="2364622" cy="338554"/>
          </a:xfrm>
          <a:prstGeom prst="rect">
            <a:avLst/>
          </a:prstGeom>
        </p:spPr>
        <p:txBody>
          <a:bodyPr wrap="none">
            <a:spAutoFit/>
          </a:bodyPr>
          <a:lstStyle/>
          <a:p>
            <a:r>
              <a:rPr lang="en-IN" sz="1600" dirty="0">
                <a:latin typeface="+mn-lt"/>
              </a:rPr>
              <a:t>The ASCII character set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0B7181-7172-204A-939B-D9229C9DB50A}"/>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28DAB57-4A3F-5B47-A6BC-7F6485581B1A}" type="slidenum">
              <a:rPr lang="en-US" altLang="en-US" sz="1400" smtClean="0"/>
              <a:pPr eaLnBrk="1" hangingPunct="1">
                <a:spcBef>
                  <a:spcPct val="0"/>
                </a:spcBef>
                <a:buFontTx/>
                <a:buNone/>
                <a:defRPr/>
              </a:pPr>
              <a:t>33</a:t>
            </a:fld>
            <a:endParaRPr lang="en-US" altLang="en-US" sz="1400" dirty="0"/>
          </a:p>
        </p:txBody>
      </p:sp>
      <p:sp>
        <p:nvSpPr>
          <p:cNvPr id="148482" name="Rectangle 2">
            <a:extLst>
              <a:ext uri="{FF2B5EF4-FFF2-40B4-BE49-F238E27FC236}">
                <a16:creationId xmlns:a16="http://schemas.microsoft.com/office/drawing/2014/main" id="{E604E101-2AD1-F14E-B2AA-87B6136F6AFA}"/>
              </a:ext>
            </a:extLst>
          </p:cNvPr>
          <p:cNvSpPr>
            <a:spLocks noGrp="1" noChangeArrowheads="1"/>
          </p:cNvSpPr>
          <p:nvPr>
            <p:ph type="title"/>
          </p:nvPr>
        </p:nvSpPr>
        <p:spPr/>
        <p:txBody>
          <a:bodyPr/>
          <a:lstStyle/>
          <a:p>
            <a:pPr eaLnBrk="1" hangingPunct="1">
              <a:defRPr/>
            </a:pPr>
            <a:r>
              <a:rPr lang="en-US" dirty="0">
                <a:cs typeface="+mj-cs"/>
              </a:rPr>
              <a:t>The ASCII Character Set</a:t>
            </a:r>
            <a:endParaRPr lang="en-US" sz="2000" i="1" dirty="0">
              <a:cs typeface="+mj-cs"/>
            </a:endParaRPr>
          </a:p>
        </p:txBody>
      </p:sp>
      <p:sp>
        <p:nvSpPr>
          <p:cNvPr id="148483" name="Rectangle 3">
            <a:extLst>
              <a:ext uri="{FF2B5EF4-FFF2-40B4-BE49-F238E27FC236}">
                <a16:creationId xmlns:a16="http://schemas.microsoft.com/office/drawing/2014/main" id="{D8D9FED3-8ED8-3B49-AF18-E498D1038488}"/>
              </a:ext>
            </a:extLst>
          </p:cNvPr>
          <p:cNvSpPr>
            <a:spLocks noGrp="1" noChangeArrowheads="1"/>
          </p:cNvSpPr>
          <p:nvPr>
            <p:ph type="body" idx="1"/>
          </p:nvPr>
        </p:nvSpPr>
        <p:spPr/>
        <p:txBody>
          <a:bodyPr/>
          <a:lstStyle/>
          <a:p>
            <a:pPr marL="0" indent="0" eaLnBrk="1" hangingPunct="1">
              <a:buFontTx/>
              <a:buNone/>
              <a:defRPr/>
            </a:pPr>
            <a:r>
              <a:rPr lang="en-US" sz="3300" dirty="0">
                <a:cs typeface="+mn-cs"/>
              </a:rPr>
              <a:t>The first 32 characters in the ASCII character chart do not have a simple character representation to print to the screen.</a:t>
            </a:r>
          </a:p>
          <a:p>
            <a:pPr marL="0" indent="0" eaLnBrk="1" hangingPunct="1">
              <a:buFontTx/>
              <a:buNone/>
              <a:defRPr/>
            </a:pPr>
            <a:endParaRPr lang="en-US" sz="3300" dirty="0">
              <a:cs typeface="+mn-cs"/>
            </a:endParaRPr>
          </a:p>
          <a:p>
            <a:pPr marL="0" indent="0" eaLnBrk="1" hangingPunct="1">
              <a:buFontTx/>
              <a:buNone/>
              <a:defRPr/>
            </a:pPr>
            <a:r>
              <a:rPr lang="en-US" sz="3300" i="1" dirty="0">
                <a:cs typeface="+mn-cs"/>
              </a:rPr>
              <a:t>What do you think they are used for?</a:t>
            </a:r>
            <a:endParaRPr lang="en-US" sz="3300" dirty="0">
              <a:cs typeface="+mn-cs"/>
            </a:endParaRPr>
          </a:p>
          <a:p>
            <a:pPr marL="0" indent="0" eaLnBrk="1" hangingPunct="1">
              <a:buFontTx/>
              <a:buNone/>
              <a:defRPr/>
            </a:pPr>
            <a:endParaRPr lang="en-US" dirty="0">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2F8175-A9BD-E84F-998D-5AB3D2BD2BFB}"/>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8210DFE-35A1-7F4E-AA0B-19696F5E6718}" type="slidenum">
              <a:rPr lang="en-US" altLang="en-US" sz="1400" smtClean="0"/>
              <a:pPr eaLnBrk="1" hangingPunct="1">
                <a:spcBef>
                  <a:spcPct val="0"/>
                </a:spcBef>
                <a:buFontTx/>
                <a:buNone/>
                <a:defRPr/>
              </a:pPr>
              <a:t>34</a:t>
            </a:fld>
            <a:endParaRPr lang="en-US" altLang="en-US" sz="1400" dirty="0"/>
          </a:p>
        </p:txBody>
      </p:sp>
      <p:sp>
        <p:nvSpPr>
          <p:cNvPr id="95234" name="Rectangle 2">
            <a:extLst>
              <a:ext uri="{FF2B5EF4-FFF2-40B4-BE49-F238E27FC236}">
                <a16:creationId xmlns:a16="http://schemas.microsoft.com/office/drawing/2014/main" id="{0B3F1032-6D00-F042-A8F3-DDE4CE4EACF6}"/>
              </a:ext>
            </a:extLst>
          </p:cNvPr>
          <p:cNvSpPr>
            <a:spLocks noGrp="1" noChangeArrowheads="1"/>
          </p:cNvSpPr>
          <p:nvPr>
            <p:ph type="title"/>
          </p:nvPr>
        </p:nvSpPr>
        <p:spPr/>
        <p:txBody>
          <a:bodyPr/>
          <a:lstStyle/>
          <a:p>
            <a:pPr eaLnBrk="1" hangingPunct="1">
              <a:defRPr/>
            </a:pPr>
            <a:r>
              <a:rPr lang="en-US" dirty="0">
                <a:cs typeface="+mj-cs"/>
              </a:rPr>
              <a:t>The Unicode Character Set </a:t>
            </a:r>
            <a:r>
              <a:rPr lang="en-US" sz="1800" dirty="0">
                <a:cs typeface="+mj-cs"/>
              </a:rPr>
              <a:t>(1 of 2)</a:t>
            </a:r>
          </a:p>
        </p:txBody>
      </p:sp>
      <p:sp>
        <p:nvSpPr>
          <p:cNvPr id="95235" name="Rectangle 3">
            <a:extLst>
              <a:ext uri="{FF2B5EF4-FFF2-40B4-BE49-F238E27FC236}">
                <a16:creationId xmlns:a16="http://schemas.microsoft.com/office/drawing/2014/main" id="{344AEF5B-B0C8-5D43-9E30-4248079D6B52}"/>
              </a:ext>
            </a:extLst>
          </p:cNvPr>
          <p:cNvSpPr>
            <a:spLocks noGrp="1" noChangeArrowheads="1"/>
          </p:cNvSpPr>
          <p:nvPr>
            <p:ph type="body" idx="1"/>
          </p:nvPr>
        </p:nvSpPr>
        <p:spPr/>
        <p:txBody>
          <a:bodyPr/>
          <a:lstStyle/>
          <a:p>
            <a:pPr marL="292100" indent="-292100" eaLnBrk="1" hangingPunct="1">
              <a:buFontTx/>
              <a:buNone/>
              <a:defRPr/>
            </a:pPr>
            <a:r>
              <a:rPr lang="en-US" dirty="0">
                <a:solidFill>
                  <a:srgbClr val="FF6600"/>
                </a:solidFill>
                <a:cs typeface="+mn-cs"/>
              </a:rPr>
              <a:t>Extended ASCII </a:t>
            </a:r>
            <a:r>
              <a:rPr lang="en-US" dirty="0">
                <a:cs typeface="+mn-cs"/>
              </a:rPr>
              <a:t>is not enough for international use </a:t>
            </a:r>
          </a:p>
          <a:p>
            <a:pPr marL="292100" indent="-292100" eaLnBrk="1" hangingPunct="1">
              <a:buFontTx/>
              <a:buNone/>
              <a:defRPr/>
            </a:pPr>
            <a:r>
              <a:rPr lang="en-US" dirty="0">
                <a:cs typeface="+mn-cs"/>
              </a:rPr>
              <a:t>One </a:t>
            </a:r>
            <a:r>
              <a:rPr lang="en-US" dirty="0">
                <a:solidFill>
                  <a:srgbClr val="FF6600"/>
                </a:solidFill>
                <a:cs typeface="+mn-cs"/>
              </a:rPr>
              <a:t>Unicode </a:t>
            </a:r>
            <a:r>
              <a:rPr lang="en-US" dirty="0">
                <a:cs typeface="+mn-cs"/>
              </a:rPr>
              <a:t>mapping uses 16 bits per character </a:t>
            </a:r>
          </a:p>
          <a:p>
            <a:pPr marL="292100" indent="-292100" eaLnBrk="1" hangingPunct="1">
              <a:buFontTx/>
              <a:buNone/>
              <a:defRPr/>
            </a:pPr>
            <a:r>
              <a:rPr lang="en-US" i="1" dirty="0">
                <a:cs typeface="+mn-cs"/>
              </a:rPr>
              <a:t>	How many characters can this mapping  represent?</a:t>
            </a:r>
          </a:p>
          <a:p>
            <a:pPr marL="292100" indent="-292100" eaLnBrk="1" hangingPunct="1">
              <a:buFontTx/>
              <a:buNone/>
              <a:defRPr/>
            </a:pPr>
            <a:r>
              <a:rPr lang="en-US" dirty="0">
                <a:cs typeface="+mn-cs"/>
              </a:rPr>
              <a:t>The first 256 characters correspond exactly to the extended ASCII character 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1E09B69B-F37B-3845-BD5D-4B1F71C5ACC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CAD32995-BDCB-174C-8A51-F1124143E07C}" type="slidenum">
              <a:rPr lang="en-US" altLang="en-US" sz="1400" smtClean="0"/>
              <a:pPr eaLnBrk="1" hangingPunct="1">
                <a:spcBef>
                  <a:spcPct val="0"/>
                </a:spcBef>
                <a:buFontTx/>
                <a:buNone/>
                <a:defRPr/>
              </a:pPr>
              <a:t>35</a:t>
            </a:fld>
            <a:endParaRPr lang="en-US" altLang="en-US" sz="1400" dirty="0"/>
          </a:p>
        </p:txBody>
      </p:sp>
      <p:sp>
        <p:nvSpPr>
          <p:cNvPr id="6147" name="Rectangle 3">
            <a:extLst>
              <a:ext uri="{FF2B5EF4-FFF2-40B4-BE49-F238E27FC236}">
                <a16:creationId xmlns:a16="http://schemas.microsoft.com/office/drawing/2014/main" id="{3BFBEC44-F6FF-0040-A799-879D7432177A}"/>
              </a:ext>
            </a:extLst>
          </p:cNvPr>
          <p:cNvSpPr>
            <a:spLocks noGrp="1" noChangeArrowheads="1"/>
          </p:cNvSpPr>
          <p:nvPr>
            <p:ph type="title"/>
          </p:nvPr>
        </p:nvSpPr>
        <p:spPr/>
        <p:txBody>
          <a:bodyPr/>
          <a:lstStyle/>
          <a:p>
            <a:pPr eaLnBrk="1" hangingPunct="1">
              <a:defRPr/>
            </a:pPr>
            <a:r>
              <a:rPr lang="en-US" dirty="0">
                <a:cs typeface="+mj-cs"/>
              </a:rPr>
              <a:t>The Unicode Character Set </a:t>
            </a:r>
            <a:r>
              <a:rPr lang="en-US" sz="1800" dirty="0">
                <a:cs typeface="+mj-cs"/>
              </a:rPr>
              <a:t>(2 of 2)</a:t>
            </a:r>
            <a:endParaRPr lang="en-US" sz="1800" i="1" dirty="0">
              <a:cs typeface="+mj-cs"/>
            </a:endParaRPr>
          </a:p>
        </p:txBody>
      </p:sp>
      <p:pic>
        <p:nvPicPr>
          <p:cNvPr id="3" name="Picture 2" descr="The table has 3 column headers: Code (Hex), Character, and Source. The &quot;Code&quot; column reads: 0041, 042F, 0E09, 13EA, 211E, 21CC, 282F, and 345F. The &quot;Source&quot; column reads: English (Latin), R Russian (Cyrillic), Thai, Cherokee, Letterlike symbols, Arrows, Braille, Chinese/ Japanese/ Korean (common). The &quot;Character&quot; column shows an example for each source type."/>
          <p:cNvPicPr>
            <a:picLocks noChangeAspect="1"/>
          </p:cNvPicPr>
          <p:nvPr/>
        </p:nvPicPr>
        <p:blipFill>
          <a:blip r:embed="rId2"/>
          <a:stretch>
            <a:fillRect/>
          </a:stretch>
        </p:blipFill>
        <p:spPr>
          <a:xfrm>
            <a:off x="1600200" y="1676400"/>
            <a:ext cx="6096000" cy="3347436"/>
          </a:xfrm>
          <a:prstGeom prst="rect">
            <a:avLst/>
          </a:prstGeom>
        </p:spPr>
      </p:pic>
      <p:sp>
        <p:nvSpPr>
          <p:cNvPr id="4" name="Rectangle 3"/>
          <p:cNvSpPr/>
          <p:nvPr/>
        </p:nvSpPr>
        <p:spPr>
          <a:xfrm>
            <a:off x="1600200" y="5204487"/>
            <a:ext cx="4572000" cy="338554"/>
          </a:xfrm>
          <a:prstGeom prst="rect">
            <a:avLst/>
          </a:prstGeom>
        </p:spPr>
        <p:txBody>
          <a:bodyPr>
            <a:spAutoFit/>
          </a:bodyPr>
          <a:lstStyle/>
          <a:p>
            <a:r>
              <a:rPr lang="en-IN" sz="1600" dirty="0">
                <a:latin typeface="+mn-lt"/>
              </a:rPr>
              <a:t>A few characters in the Unicode character 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C14308-5035-7D47-9714-5014E62D668F}"/>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345EF11A-D2FA-2E40-A1A5-13CB05E95212}" type="slidenum">
              <a:rPr lang="en-US" altLang="en-US" sz="1400" smtClean="0"/>
              <a:pPr eaLnBrk="1" hangingPunct="1">
                <a:spcBef>
                  <a:spcPct val="0"/>
                </a:spcBef>
                <a:buFontTx/>
                <a:buNone/>
                <a:defRPr/>
              </a:pPr>
              <a:t>36</a:t>
            </a:fld>
            <a:endParaRPr lang="en-US" altLang="en-US" sz="1400" dirty="0"/>
          </a:p>
        </p:txBody>
      </p:sp>
      <p:sp>
        <p:nvSpPr>
          <p:cNvPr id="96258" name="Rectangle 2">
            <a:extLst>
              <a:ext uri="{FF2B5EF4-FFF2-40B4-BE49-F238E27FC236}">
                <a16:creationId xmlns:a16="http://schemas.microsoft.com/office/drawing/2014/main" id="{3D3BF280-4D6F-1A45-83EA-7D8443D65C07}"/>
              </a:ext>
            </a:extLst>
          </p:cNvPr>
          <p:cNvSpPr>
            <a:spLocks noGrp="1" noChangeArrowheads="1"/>
          </p:cNvSpPr>
          <p:nvPr>
            <p:ph type="title"/>
          </p:nvPr>
        </p:nvSpPr>
        <p:spPr/>
        <p:txBody>
          <a:bodyPr/>
          <a:lstStyle/>
          <a:p>
            <a:pPr eaLnBrk="1" hangingPunct="1">
              <a:defRPr/>
            </a:pPr>
            <a:r>
              <a:rPr lang="en-US" dirty="0">
                <a:cs typeface="+mj-cs"/>
              </a:rPr>
              <a:t>Text Compression</a:t>
            </a:r>
          </a:p>
        </p:txBody>
      </p:sp>
      <p:sp>
        <p:nvSpPr>
          <p:cNvPr id="96259" name="Rectangle 3">
            <a:extLst>
              <a:ext uri="{FF2B5EF4-FFF2-40B4-BE49-F238E27FC236}">
                <a16:creationId xmlns:a16="http://schemas.microsoft.com/office/drawing/2014/main" id="{FBEE4C30-BAA3-EA43-AE27-8404FA1923E4}"/>
              </a:ext>
            </a:extLst>
          </p:cNvPr>
          <p:cNvSpPr>
            <a:spLocks noGrp="1" noChangeArrowheads="1"/>
          </p:cNvSpPr>
          <p:nvPr>
            <p:ph type="body" idx="1"/>
          </p:nvPr>
        </p:nvSpPr>
        <p:spPr/>
        <p:txBody>
          <a:bodyPr>
            <a:noAutofit/>
          </a:bodyPr>
          <a:lstStyle/>
          <a:p>
            <a:pPr marL="0" indent="0" eaLnBrk="1" hangingPunct="1">
              <a:spcBef>
                <a:spcPts val="0"/>
              </a:spcBef>
              <a:buFontTx/>
              <a:buNone/>
              <a:defRPr/>
            </a:pPr>
            <a:r>
              <a:rPr lang="en-US" sz="2200" dirty="0">
                <a:cs typeface="+mn-cs"/>
              </a:rPr>
              <a:t>If storage or bandwidth is scarce, how can we store and transmit data more efficiently?</a:t>
            </a:r>
          </a:p>
          <a:p>
            <a:pPr marL="0" indent="0" eaLnBrk="1" hangingPunct="1">
              <a:spcBef>
                <a:spcPts val="0"/>
              </a:spcBef>
              <a:buFontTx/>
              <a:buNone/>
              <a:defRPr/>
            </a:pPr>
            <a:endParaRPr lang="en-US" sz="2200" dirty="0">
              <a:cs typeface="+mn-cs"/>
            </a:endParaRPr>
          </a:p>
          <a:p>
            <a:pPr marL="0" indent="0" eaLnBrk="1" hangingPunct="1">
              <a:spcBef>
                <a:spcPts val="0"/>
              </a:spcBef>
              <a:buFontTx/>
              <a:buNone/>
              <a:defRPr/>
            </a:pPr>
            <a:r>
              <a:rPr lang="en-US" sz="2200" dirty="0">
                <a:cs typeface="+mn-cs"/>
              </a:rPr>
              <a:t>Compression is most useful for big files (e.g., audio, graphics, video, and scientific data)</a:t>
            </a:r>
          </a:p>
          <a:p>
            <a:pPr marL="0" indent="0" eaLnBrk="1" hangingPunct="1">
              <a:spcBef>
                <a:spcPts val="0"/>
              </a:spcBef>
              <a:buFontTx/>
              <a:buNone/>
              <a:defRPr/>
            </a:pPr>
            <a:endParaRPr lang="en-US" sz="2200" dirty="0">
              <a:cs typeface="+mn-cs"/>
            </a:endParaRPr>
          </a:p>
          <a:p>
            <a:pPr marL="0" indent="0" eaLnBrk="1" hangingPunct="1">
              <a:spcBef>
                <a:spcPts val="0"/>
              </a:spcBef>
              <a:buFontTx/>
              <a:buNone/>
              <a:defRPr/>
            </a:pPr>
            <a:r>
              <a:rPr lang="en-US" sz="2200" dirty="0">
                <a:cs typeface="+mn-cs"/>
              </a:rPr>
              <a:t>Text files are typically pretty small, but as an illustration, can we use less than 16 bits per character without losing information?</a:t>
            </a:r>
          </a:p>
          <a:p>
            <a:pPr marL="0" indent="0" eaLnBrk="1" hangingPunct="1">
              <a:spcBef>
                <a:spcPts val="0"/>
              </a:spcBef>
              <a:buFontTx/>
              <a:buNone/>
              <a:defRPr/>
            </a:pPr>
            <a:endParaRPr lang="en-US" sz="2200" dirty="0">
              <a:cs typeface="+mn-cs"/>
            </a:endParaRPr>
          </a:p>
          <a:p>
            <a:pPr marL="0" indent="0" eaLnBrk="1" hangingPunct="1">
              <a:spcBef>
                <a:spcPts val="0"/>
              </a:spcBef>
              <a:buFontTx/>
              <a:buNone/>
              <a:defRPr/>
            </a:pPr>
            <a:r>
              <a:rPr lang="en-US" sz="2200" dirty="0">
                <a:cs typeface="+mn-cs"/>
              </a:rPr>
              <a:t>Lossless compression techniques include:</a:t>
            </a:r>
          </a:p>
          <a:p>
            <a:pPr lvl="1" eaLnBrk="1" hangingPunct="1">
              <a:spcBef>
                <a:spcPts val="0"/>
              </a:spcBef>
              <a:buFontTx/>
              <a:buNone/>
              <a:defRPr/>
            </a:pPr>
            <a:r>
              <a:rPr lang="en-US" sz="2200" dirty="0">
                <a:solidFill>
                  <a:srgbClr val="FF6600"/>
                </a:solidFill>
              </a:rPr>
              <a:t>Keyword encoding</a:t>
            </a:r>
          </a:p>
          <a:p>
            <a:pPr lvl="1" eaLnBrk="1" hangingPunct="1">
              <a:spcBef>
                <a:spcPts val="0"/>
              </a:spcBef>
              <a:buFontTx/>
              <a:buNone/>
              <a:defRPr/>
            </a:pPr>
            <a:r>
              <a:rPr lang="en-US" sz="2200" dirty="0">
                <a:solidFill>
                  <a:srgbClr val="FF6600"/>
                </a:solidFill>
              </a:rPr>
              <a:t>Run-length encoding</a:t>
            </a:r>
          </a:p>
          <a:p>
            <a:pPr lvl="1" eaLnBrk="1" hangingPunct="1">
              <a:spcBef>
                <a:spcPts val="0"/>
              </a:spcBef>
              <a:buFontTx/>
              <a:buNone/>
              <a:defRPr/>
            </a:pPr>
            <a:r>
              <a:rPr lang="en-US" sz="2200" dirty="0">
                <a:solidFill>
                  <a:srgbClr val="FF6600"/>
                </a:solidFill>
              </a:rPr>
              <a:t>Huffman encoding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17363EEC-089C-4D45-8DC8-7DA35D48A509}"/>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9C42E5C4-3FDB-C54A-86B1-F6A046C8CA2E}" type="slidenum">
              <a:rPr lang="en-US" altLang="en-US" sz="1400" smtClean="0"/>
              <a:pPr eaLnBrk="1" hangingPunct="1">
                <a:spcBef>
                  <a:spcPct val="0"/>
                </a:spcBef>
                <a:buFontTx/>
                <a:buNone/>
                <a:defRPr/>
              </a:pPr>
              <a:t>37</a:t>
            </a:fld>
            <a:endParaRPr lang="en-US" altLang="en-US" sz="1400" dirty="0"/>
          </a:p>
        </p:txBody>
      </p:sp>
      <p:sp>
        <p:nvSpPr>
          <p:cNvPr id="21508" name="Rectangle 4">
            <a:extLst>
              <a:ext uri="{FF2B5EF4-FFF2-40B4-BE49-F238E27FC236}">
                <a16:creationId xmlns:a16="http://schemas.microsoft.com/office/drawing/2014/main" id="{FBA474D5-D488-D545-8C07-17C024C73084}"/>
              </a:ext>
            </a:extLst>
          </p:cNvPr>
          <p:cNvSpPr>
            <a:spLocks noGrp="1" noChangeArrowheads="1"/>
          </p:cNvSpPr>
          <p:nvPr>
            <p:ph type="title"/>
          </p:nvPr>
        </p:nvSpPr>
        <p:spPr/>
        <p:txBody>
          <a:bodyPr/>
          <a:lstStyle/>
          <a:p>
            <a:pPr eaLnBrk="1" hangingPunct="1">
              <a:defRPr/>
            </a:pPr>
            <a:r>
              <a:rPr lang="en-US" dirty="0">
                <a:cs typeface="+mj-cs"/>
              </a:rPr>
              <a:t>Keyword Encoding </a:t>
            </a:r>
            <a:r>
              <a:rPr lang="en-US" sz="1800" dirty="0">
                <a:cs typeface="+mj-cs"/>
              </a:rPr>
              <a:t>(1 of 4)</a:t>
            </a:r>
          </a:p>
        </p:txBody>
      </p:sp>
      <p:sp>
        <p:nvSpPr>
          <p:cNvPr id="21509" name="Rectangle 5">
            <a:extLst>
              <a:ext uri="{FF2B5EF4-FFF2-40B4-BE49-F238E27FC236}">
                <a16:creationId xmlns:a16="http://schemas.microsoft.com/office/drawing/2014/main" id="{AE76E646-9AA6-4845-8840-57C860A68CB3}"/>
              </a:ext>
            </a:extLst>
          </p:cNvPr>
          <p:cNvSpPr>
            <a:spLocks noGrp="1" noChangeArrowheads="1"/>
          </p:cNvSpPr>
          <p:nvPr>
            <p:ph type="body" idx="1"/>
          </p:nvPr>
        </p:nvSpPr>
        <p:spPr/>
        <p:txBody>
          <a:bodyPr/>
          <a:lstStyle/>
          <a:p>
            <a:pPr marL="0" indent="0" eaLnBrk="1" hangingPunct="1">
              <a:buFontTx/>
              <a:buNone/>
              <a:defRPr/>
            </a:pPr>
            <a:r>
              <a:rPr lang="en-US" dirty="0">
                <a:cs typeface="+mn-cs"/>
              </a:rPr>
              <a:t>Replace frequently used patterns of text with a single special character, such as:</a:t>
            </a:r>
          </a:p>
        </p:txBody>
      </p:sp>
      <p:pic>
        <p:nvPicPr>
          <p:cNvPr id="4" name="Picture 3" descr="The column headers of the table are Word and Symbol that infers the following data (row-wise): 'as' and wedge symbol; 'the' and tilde; 'and' and plus; 'that' and dollar; 'must' and ampersand; 'well' and percent; 'these' and has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048000"/>
            <a:ext cx="3806952" cy="26121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8EA394-7B9A-7A45-A262-8E134F9B8E79}"/>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B1F8737F-934C-4343-8029-6AEC30D41CC0}" type="slidenum">
              <a:rPr lang="en-US" altLang="en-US" sz="1400" smtClean="0"/>
              <a:pPr eaLnBrk="1" hangingPunct="1">
                <a:spcBef>
                  <a:spcPct val="0"/>
                </a:spcBef>
                <a:buFontTx/>
                <a:buNone/>
                <a:defRPr/>
              </a:pPr>
              <a:t>38</a:t>
            </a:fld>
            <a:endParaRPr lang="en-US" altLang="en-US" sz="1400" dirty="0"/>
          </a:p>
        </p:txBody>
      </p:sp>
      <p:sp>
        <p:nvSpPr>
          <p:cNvPr id="99330" name="Rectangle 2">
            <a:extLst>
              <a:ext uri="{FF2B5EF4-FFF2-40B4-BE49-F238E27FC236}">
                <a16:creationId xmlns:a16="http://schemas.microsoft.com/office/drawing/2014/main" id="{C00CBE47-DD05-FD49-96B7-7856538ABC64}"/>
              </a:ext>
            </a:extLst>
          </p:cNvPr>
          <p:cNvSpPr>
            <a:spLocks noGrp="1" noChangeArrowheads="1"/>
          </p:cNvSpPr>
          <p:nvPr>
            <p:ph type="title"/>
          </p:nvPr>
        </p:nvSpPr>
        <p:spPr/>
        <p:txBody>
          <a:bodyPr/>
          <a:lstStyle/>
          <a:p>
            <a:pPr eaLnBrk="1" hangingPunct="1">
              <a:defRPr/>
            </a:pPr>
            <a:r>
              <a:rPr lang="en-US" dirty="0">
                <a:cs typeface="+mj-cs"/>
              </a:rPr>
              <a:t>Keyword Encoding </a:t>
            </a:r>
            <a:r>
              <a:rPr lang="en-US" sz="1800" dirty="0">
                <a:cs typeface="+mj-cs"/>
              </a:rPr>
              <a:t>(2 of 4)</a:t>
            </a:r>
            <a:endParaRPr lang="en-US" sz="1800" i="1" dirty="0">
              <a:cs typeface="+mj-cs"/>
            </a:endParaRPr>
          </a:p>
        </p:txBody>
      </p:sp>
      <p:sp>
        <p:nvSpPr>
          <p:cNvPr id="99331" name="Rectangle 3">
            <a:extLst>
              <a:ext uri="{FF2B5EF4-FFF2-40B4-BE49-F238E27FC236}">
                <a16:creationId xmlns:a16="http://schemas.microsoft.com/office/drawing/2014/main" id="{42344E14-3BB2-754A-BD6C-1F958EE2A1FA}"/>
              </a:ext>
            </a:extLst>
          </p:cNvPr>
          <p:cNvSpPr>
            <a:spLocks noGrp="1" noChangeArrowheads="1"/>
          </p:cNvSpPr>
          <p:nvPr>
            <p:ph type="body" idx="1"/>
          </p:nvPr>
        </p:nvSpPr>
        <p:spPr/>
        <p:txBody>
          <a:bodyPr/>
          <a:lstStyle/>
          <a:p>
            <a:pPr marL="0" indent="0" eaLnBrk="1" hangingPunct="1">
              <a:lnSpc>
                <a:spcPct val="90000"/>
              </a:lnSpc>
              <a:buFontTx/>
              <a:buNone/>
              <a:defRPr/>
            </a:pPr>
            <a:r>
              <a:rPr lang="en-US" altLang="en-US" sz="2800" dirty="0"/>
              <a:t>Given the following paragraph,</a:t>
            </a:r>
          </a:p>
          <a:p>
            <a:pPr lvl="1" eaLnBrk="1" hangingPunct="1">
              <a:lnSpc>
                <a:spcPct val="90000"/>
              </a:lnSpc>
              <a:buFontTx/>
              <a:buNone/>
              <a:defRPr/>
            </a:pPr>
            <a:r>
              <a:rPr lang="en-US" altLang="en-US" sz="2400" dirty="0"/>
              <a:t>	We hold these truths to be self-evident, that all men are created equal, that they are endowed by their Creator with certain unalienable Rights, that among these are Life, Liberty and the pursuit of Happiness. — </a:t>
            </a:r>
            <a:r>
              <a:rPr lang="en-US" altLang="ja-JP" sz="2400" dirty="0"/>
              <a:t>That to secure these rights, Governments are instituted among Men, deriving their just powers from the consent of the governed, </a:t>
            </a:r>
            <a:r>
              <a:rPr lang="en-US" altLang="en-US" sz="2400" dirty="0"/>
              <a:t>— </a:t>
            </a:r>
            <a:r>
              <a:rPr lang="en-US" altLang="ja-JP" sz="2400" dirty="0"/>
              <a:t>That whenever any Form of Government becomes destructive of these ends, it is the Right of the People to alter or to abolish it, and to institute new Government, laying its foundation on such principles and organizing its powers in such form, as to them shall seem most likely to effect their Safety and Happiness.</a:t>
            </a:r>
            <a:endParaRPr lang="en-US"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F2711-22DB-AC49-8659-26263D865EF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FDEFCF1-C927-B146-AA3C-09FF9E62ABB4}" type="slidenum">
              <a:rPr lang="en-US" altLang="en-US" sz="1400" smtClean="0"/>
              <a:pPr eaLnBrk="1" hangingPunct="1">
                <a:spcBef>
                  <a:spcPct val="0"/>
                </a:spcBef>
                <a:buFontTx/>
                <a:buNone/>
                <a:defRPr/>
              </a:pPr>
              <a:t>39</a:t>
            </a:fld>
            <a:endParaRPr lang="en-US" altLang="en-US" sz="1400" dirty="0"/>
          </a:p>
        </p:txBody>
      </p:sp>
      <p:sp>
        <p:nvSpPr>
          <p:cNvPr id="100354" name="Rectangle 2">
            <a:extLst>
              <a:ext uri="{FF2B5EF4-FFF2-40B4-BE49-F238E27FC236}">
                <a16:creationId xmlns:a16="http://schemas.microsoft.com/office/drawing/2014/main" id="{82F3E1AE-7640-604B-BA48-4CF68D8CB290}"/>
              </a:ext>
            </a:extLst>
          </p:cNvPr>
          <p:cNvSpPr>
            <a:spLocks noGrp="1" noChangeArrowheads="1"/>
          </p:cNvSpPr>
          <p:nvPr>
            <p:ph type="title"/>
          </p:nvPr>
        </p:nvSpPr>
        <p:spPr/>
        <p:txBody>
          <a:bodyPr/>
          <a:lstStyle/>
          <a:p>
            <a:pPr eaLnBrk="1" hangingPunct="1">
              <a:defRPr/>
            </a:pPr>
            <a:r>
              <a:rPr lang="en-US" dirty="0">
                <a:cs typeface="+mj-cs"/>
              </a:rPr>
              <a:t>Keyword Encoding </a:t>
            </a:r>
            <a:r>
              <a:rPr lang="en-US" sz="1800" dirty="0">
                <a:cs typeface="+mj-cs"/>
              </a:rPr>
              <a:t>(3 of 4)</a:t>
            </a:r>
            <a:endParaRPr lang="en-US" sz="1800" i="1" dirty="0">
              <a:cs typeface="+mj-cs"/>
            </a:endParaRPr>
          </a:p>
        </p:txBody>
      </p:sp>
      <p:sp>
        <p:nvSpPr>
          <p:cNvPr id="100355" name="Rectangle 3">
            <a:extLst>
              <a:ext uri="{FF2B5EF4-FFF2-40B4-BE49-F238E27FC236}">
                <a16:creationId xmlns:a16="http://schemas.microsoft.com/office/drawing/2014/main" id="{CB8E63B8-F05C-5947-B874-5EE168C03274}"/>
              </a:ext>
            </a:extLst>
          </p:cNvPr>
          <p:cNvSpPr>
            <a:spLocks noGrp="1" noChangeArrowheads="1"/>
          </p:cNvSpPr>
          <p:nvPr>
            <p:ph type="body" idx="1"/>
          </p:nvPr>
        </p:nvSpPr>
        <p:spPr/>
        <p:txBody>
          <a:bodyPr/>
          <a:lstStyle/>
          <a:p>
            <a:pPr marL="0" indent="0" eaLnBrk="1" hangingPunct="1">
              <a:lnSpc>
                <a:spcPct val="90000"/>
              </a:lnSpc>
              <a:buFontTx/>
              <a:buNone/>
              <a:defRPr/>
            </a:pPr>
            <a:r>
              <a:rPr lang="en-US" altLang="en-US" sz="2800" dirty="0"/>
              <a:t>The encoded paragraph is</a:t>
            </a:r>
          </a:p>
          <a:p>
            <a:pPr lvl="1" eaLnBrk="1" hangingPunct="1">
              <a:lnSpc>
                <a:spcPct val="90000"/>
              </a:lnSpc>
              <a:buFontTx/>
              <a:buNone/>
              <a:defRPr/>
            </a:pPr>
            <a:r>
              <a:rPr lang="en-US" altLang="en-US" sz="2400" dirty="0"/>
              <a:t>	We hold # truths to be self-evident, $ all men are created equal, $ ~y are endowed by ~ir Creator with certain unalienable Rights, $ among # are Life, Liberty + ~ pursuit of Happiness. — $ to secure # rights, Governments are instituted among Men, deriving ~ir just powers from ~ consent of ~ governed, — $ whenever any Form of Government becomes destructive of # ends, it is ~ Right of ~ People to alter or to abolish it, + to institute new Government, laying its foundation on such principles + organizing its powers in such form, ^ to ~m shall seem most likely to effect ~ir Safety + Happiness.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7E9618-1372-D143-836A-2A79F237FFB0}"/>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13CC17B7-5283-4F4D-A89A-677B8AFA04BD}" type="slidenum">
              <a:rPr lang="en-US" altLang="en-US" sz="1400" smtClean="0"/>
              <a:pPr eaLnBrk="1" hangingPunct="1">
                <a:spcBef>
                  <a:spcPct val="0"/>
                </a:spcBef>
                <a:buFontTx/>
                <a:buNone/>
                <a:defRPr/>
              </a:pPr>
              <a:t>4</a:t>
            </a:fld>
            <a:endParaRPr lang="en-US" altLang="en-US" sz="1400" dirty="0"/>
          </a:p>
        </p:txBody>
      </p:sp>
      <p:sp>
        <p:nvSpPr>
          <p:cNvPr id="52226" name="Rectangle 2">
            <a:extLst>
              <a:ext uri="{FF2B5EF4-FFF2-40B4-BE49-F238E27FC236}">
                <a16:creationId xmlns:a16="http://schemas.microsoft.com/office/drawing/2014/main" id="{CC8E7CBD-B932-AE48-B0E3-9C457110D8CF}"/>
              </a:ext>
            </a:extLst>
          </p:cNvPr>
          <p:cNvSpPr>
            <a:spLocks noGrp="1" noChangeArrowheads="1"/>
          </p:cNvSpPr>
          <p:nvPr>
            <p:ph type="title"/>
          </p:nvPr>
        </p:nvSpPr>
        <p:spPr>
          <a:xfrm>
            <a:off x="457200" y="228600"/>
            <a:ext cx="8229600" cy="1143000"/>
          </a:xfrm>
        </p:spPr>
        <p:txBody>
          <a:bodyPr/>
          <a:lstStyle/>
          <a:p>
            <a:pPr eaLnBrk="1" hangingPunct="1">
              <a:defRPr/>
            </a:pPr>
            <a:r>
              <a:rPr lang="en-US" dirty="0">
                <a:cs typeface="+mj-cs"/>
              </a:rPr>
              <a:t>Data and Computers </a:t>
            </a:r>
            <a:r>
              <a:rPr lang="en-US" sz="1800" dirty="0">
                <a:cs typeface="+mj-cs"/>
              </a:rPr>
              <a:t>(1 of 2)</a:t>
            </a:r>
          </a:p>
        </p:txBody>
      </p:sp>
      <p:sp>
        <p:nvSpPr>
          <p:cNvPr id="52227" name="Rectangle 3">
            <a:extLst>
              <a:ext uri="{FF2B5EF4-FFF2-40B4-BE49-F238E27FC236}">
                <a16:creationId xmlns:a16="http://schemas.microsoft.com/office/drawing/2014/main" id="{40866E54-2402-3D4D-AC71-91F5F12CDDF2}"/>
              </a:ext>
            </a:extLst>
          </p:cNvPr>
          <p:cNvSpPr>
            <a:spLocks noGrp="1" noChangeArrowheads="1"/>
          </p:cNvSpPr>
          <p:nvPr>
            <p:ph type="body" idx="1"/>
          </p:nvPr>
        </p:nvSpPr>
        <p:spPr/>
        <p:txBody>
          <a:bodyPr>
            <a:normAutofit lnSpcReduction="10000"/>
          </a:bodyPr>
          <a:lstStyle/>
          <a:p>
            <a:pPr marL="0" indent="0" eaLnBrk="1" hangingPunct="1">
              <a:buFontTx/>
              <a:buNone/>
              <a:defRPr/>
            </a:pPr>
            <a:r>
              <a:rPr lang="en-US" dirty="0">
                <a:cs typeface="+mn-cs"/>
              </a:rPr>
              <a:t>Computers are </a:t>
            </a:r>
            <a:r>
              <a:rPr lang="en-US" b="1" dirty="0">
                <a:solidFill>
                  <a:srgbClr val="FF6600"/>
                </a:solidFill>
                <a:cs typeface="+mn-cs"/>
              </a:rPr>
              <a:t>multimedia</a:t>
            </a:r>
            <a:r>
              <a:rPr lang="en-US" dirty="0">
                <a:solidFill>
                  <a:srgbClr val="FF6600"/>
                </a:solidFill>
                <a:cs typeface="+mn-cs"/>
              </a:rPr>
              <a:t> </a:t>
            </a:r>
            <a:r>
              <a:rPr lang="en-US" dirty="0">
                <a:cs typeface="+mn-cs"/>
              </a:rPr>
              <a:t>devices, dealing with a vast array of information categories</a:t>
            </a:r>
          </a:p>
          <a:p>
            <a:pPr marL="0" indent="0" eaLnBrk="1" hangingPunct="1">
              <a:buFontTx/>
              <a:buNone/>
              <a:defRPr/>
            </a:pPr>
            <a:r>
              <a:rPr lang="en-US" dirty="0">
                <a:cs typeface="+mn-cs"/>
              </a:rPr>
              <a:t>Computers store, present, and help us modify</a:t>
            </a:r>
          </a:p>
          <a:p>
            <a:pPr lvl="2" eaLnBrk="1" hangingPunct="1">
              <a:defRPr/>
            </a:pPr>
            <a:r>
              <a:rPr lang="en-US" dirty="0">
                <a:solidFill>
                  <a:srgbClr val="FF6600"/>
                </a:solidFill>
              </a:rPr>
              <a:t>Numbers</a:t>
            </a:r>
          </a:p>
          <a:p>
            <a:pPr lvl="2" eaLnBrk="1" hangingPunct="1">
              <a:defRPr/>
            </a:pPr>
            <a:r>
              <a:rPr lang="en-US" dirty="0">
                <a:solidFill>
                  <a:srgbClr val="FF6600"/>
                </a:solidFill>
              </a:rPr>
              <a:t>Text</a:t>
            </a:r>
          </a:p>
          <a:p>
            <a:pPr lvl="2" eaLnBrk="1" hangingPunct="1">
              <a:defRPr/>
            </a:pPr>
            <a:r>
              <a:rPr lang="en-US" dirty="0">
                <a:solidFill>
                  <a:srgbClr val="FF6600"/>
                </a:solidFill>
              </a:rPr>
              <a:t>Audio</a:t>
            </a:r>
          </a:p>
          <a:p>
            <a:pPr lvl="2" eaLnBrk="1" hangingPunct="1">
              <a:defRPr/>
            </a:pPr>
            <a:r>
              <a:rPr lang="en-US" dirty="0">
                <a:solidFill>
                  <a:srgbClr val="FF6600"/>
                </a:solidFill>
              </a:rPr>
              <a:t>Images and graphics</a:t>
            </a:r>
          </a:p>
          <a:p>
            <a:pPr lvl="2" eaLnBrk="1" hangingPunct="1">
              <a:defRPr/>
            </a:pPr>
            <a:r>
              <a:rPr lang="en-US" dirty="0">
                <a:solidFill>
                  <a:srgbClr val="FF6600"/>
                </a:solidFill>
              </a:rPr>
              <a:t>Video</a:t>
            </a:r>
          </a:p>
          <a:p>
            <a:pPr marL="0" indent="0" eaLnBrk="1" hangingPunct="1">
              <a:buFontTx/>
              <a:buNone/>
              <a:defRPr/>
            </a:pPr>
            <a:r>
              <a:rPr lang="en-US" dirty="0"/>
              <a:t>All stored as binary digits (</a:t>
            </a:r>
            <a:r>
              <a:rPr lang="en-US" b="1" dirty="0">
                <a:solidFill>
                  <a:srgbClr val="FF6600"/>
                </a:solidFill>
              </a:rPr>
              <a:t>bits</a:t>
            </a:r>
            <a:r>
              <a:rPr lang="en-US"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43BA4-A3B3-7B4F-8893-BFA4C8865464}"/>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37EBC75-E69B-3B45-93C6-5036DB2811DA}" type="slidenum">
              <a:rPr lang="en-US" altLang="en-US" sz="1400" smtClean="0"/>
              <a:pPr eaLnBrk="1" hangingPunct="1">
                <a:spcBef>
                  <a:spcPct val="0"/>
                </a:spcBef>
                <a:buFontTx/>
                <a:buNone/>
                <a:defRPr/>
              </a:pPr>
              <a:t>40</a:t>
            </a:fld>
            <a:endParaRPr lang="en-US" altLang="en-US" sz="1400" dirty="0"/>
          </a:p>
        </p:txBody>
      </p:sp>
      <p:sp>
        <p:nvSpPr>
          <p:cNvPr id="101378" name="Rectangle 2">
            <a:extLst>
              <a:ext uri="{FF2B5EF4-FFF2-40B4-BE49-F238E27FC236}">
                <a16:creationId xmlns:a16="http://schemas.microsoft.com/office/drawing/2014/main" id="{17E54E29-DEFE-874F-8A01-006BFBBD0D90}"/>
              </a:ext>
            </a:extLst>
          </p:cNvPr>
          <p:cNvSpPr>
            <a:spLocks noGrp="1" noChangeArrowheads="1"/>
          </p:cNvSpPr>
          <p:nvPr>
            <p:ph type="title"/>
          </p:nvPr>
        </p:nvSpPr>
        <p:spPr/>
        <p:txBody>
          <a:bodyPr/>
          <a:lstStyle/>
          <a:p>
            <a:pPr eaLnBrk="1" hangingPunct="1">
              <a:defRPr/>
            </a:pPr>
            <a:r>
              <a:rPr lang="en-US" dirty="0">
                <a:cs typeface="+mj-cs"/>
              </a:rPr>
              <a:t>Keyword Encoding</a:t>
            </a:r>
            <a:endParaRPr lang="en-US" sz="2400" i="1" dirty="0">
              <a:cs typeface="+mj-cs"/>
            </a:endParaRPr>
          </a:p>
        </p:txBody>
      </p:sp>
      <p:sp>
        <p:nvSpPr>
          <p:cNvPr id="101379" name="Rectangle 3">
            <a:extLst>
              <a:ext uri="{FF2B5EF4-FFF2-40B4-BE49-F238E27FC236}">
                <a16:creationId xmlns:a16="http://schemas.microsoft.com/office/drawing/2014/main" id="{3067B3DF-E6F8-BE4E-AB52-51758ED46EA0}"/>
              </a:ext>
            </a:extLst>
          </p:cNvPr>
          <p:cNvSpPr>
            <a:spLocks noGrp="1" noChangeArrowheads="1"/>
          </p:cNvSpPr>
          <p:nvPr>
            <p:ph type="body" idx="1"/>
          </p:nvPr>
        </p:nvSpPr>
        <p:spPr>
          <a:xfrm>
            <a:off x="457200" y="1447800"/>
            <a:ext cx="8458200" cy="4953000"/>
          </a:xfrm>
        </p:spPr>
        <p:txBody>
          <a:bodyPr/>
          <a:lstStyle/>
          <a:p>
            <a:pPr marL="0" indent="0" eaLnBrk="1" hangingPunct="1">
              <a:lnSpc>
                <a:spcPct val="90000"/>
              </a:lnSpc>
              <a:buFontTx/>
              <a:buNone/>
              <a:defRPr/>
            </a:pPr>
            <a:r>
              <a:rPr lang="en-US" sz="2800" i="1" dirty="0">
                <a:cs typeface="+mn-cs"/>
              </a:rPr>
              <a:t>What did we save?</a:t>
            </a:r>
          </a:p>
          <a:p>
            <a:pPr marL="0" indent="0" eaLnBrk="1" hangingPunct="1">
              <a:lnSpc>
                <a:spcPct val="90000"/>
              </a:lnSpc>
              <a:buFontTx/>
              <a:buNone/>
              <a:defRPr/>
            </a:pPr>
            <a:r>
              <a:rPr lang="en-US" sz="2800" dirty="0">
                <a:cs typeface="+mn-cs"/>
              </a:rPr>
              <a:t>	Original paragraph:</a:t>
            </a:r>
          </a:p>
          <a:p>
            <a:pPr marL="0" indent="0" eaLnBrk="1" hangingPunct="1">
              <a:lnSpc>
                <a:spcPct val="90000"/>
              </a:lnSpc>
              <a:buFontTx/>
              <a:buNone/>
              <a:defRPr/>
            </a:pPr>
            <a:r>
              <a:rPr lang="en-US" sz="2800" dirty="0">
                <a:cs typeface="+mn-cs"/>
              </a:rPr>
              <a:t>		656 characters</a:t>
            </a:r>
          </a:p>
          <a:p>
            <a:pPr marL="0" indent="0" eaLnBrk="1" hangingPunct="1">
              <a:lnSpc>
                <a:spcPct val="90000"/>
              </a:lnSpc>
              <a:buFontTx/>
              <a:buNone/>
              <a:defRPr/>
            </a:pPr>
            <a:r>
              <a:rPr lang="en-US" sz="2800" dirty="0">
                <a:cs typeface="+mn-cs"/>
              </a:rPr>
              <a:t>	Encoded paragraph: </a:t>
            </a:r>
          </a:p>
          <a:p>
            <a:pPr marL="0" indent="0" eaLnBrk="1" hangingPunct="1">
              <a:lnSpc>
                <a:spcPct val="90000"/>
              </a:lnSpc>
              <a:buFontTx/>
              <a:buNone/>
              <a:defRPr/>
            </a:pPr>
            <a:r>
              <a:rPr lang="en-US" sz="2800" dirty="0">
                <a:cs typeface="+mn-cs"/>
              </a:rPr>
              <a:t>		596 characters</a:t>
            </a:r>
          </a:p>
          <a:p>
            <a:pPr marL="0" indent="0" eaLnBrk="1" hangingPunct="1">
              <a:lnSpc>
                <a:spcPct val="90000"/>
              </a:lnSpc>
              <a:buFontTx/>
              <a:buNone/>
              <a:defRPr/>
            </a:pPr>
            <a:r>
              <a:rPr lang="en-US" sz="2800" dirty="0">
                <a:cs typeface="+mn-cs"/>
              </a:rPr>
              <a:t>	Characters saved:</a:t>
            </a:r>
          </a:p>
          <a:p>
            <a:pPr marL="0" indent="0" eaLnBrk="1" hangingPunct="1">
              <a:lnSpc>
                <a:spcPct val="90000"/>
              </a:lnSpc>
              <a:buFontTx/>
              <a:buNone/>
              <a:defRPr/>
            </a:pPr>
            <a:r>
              <a:rPr lang="en-US" sz="2800" dirty="0">
                <a:cs typeface="+mn-cs"/>
              </a:rPr>
              <a:t>		60 characters</a:t>
            </a:r>
          </a:p>
          <a:p>
            <a:pPr marL="0" indent="0" eaLnBrk="1" hangingPunct="1">
              <a:lnSpc>
                <a:spcPct val="90000"/>
              </a:lnSpc>
              <a:buFontTx/>
              <a:buNone/>
              <a:defRPr/>
            </a:pPr>
            <a:r>
              <a:rPr lang="en-US" sz="2800" dirty="0">
                <a:cs typeface="+mn-cs"/>
              </a:rPr>
              <a:t>	Compression ratio:</a:t>
            </a:r>
          </a:p>
          <a:p>
            <a:pPr marL="0" indent="0" eaLnBrk="1" hangingPunct="1">
              <a:lnSpc>
                <a:spcPct val="90000"/>
              </a:lnSpc>
              <a:buFontTx/>
              <a:buNone/>
              <a:defRPr/>
            </a:pPr>
            <a:r>
              <a:rPr lang="en-US" sz="2800" dirty="0">
                <a:cs typeface="+mn-cs"/>
              </a:rPr>
              <a:t>		596/656 = 0.9085</a:t>
            </a:r>
          </a:p>
          <a:p>
            <a:pPr marL="0" indent="0" eaLnBrk="1" hangingPunct="1">
              <a:lnSpc>
                <a:spcPct val="90000"/>
              </a:lnSpc>
              <a:buFontTx/>
              <a:buNone/>
              <a:defRPr/>
            </a:pPr>
            <a:r>
              <a:rPr lang="en-US" sz="2800" i="1" dirty="0">
                <a:cs typeface="+mn-cs"/>
              </a:rPr>
              <a:t>Could we use this substitution chart for all text?</a:t>
            </a:r>
            <a:r>
              <a:rPr lang="en-US" sz="2800" dirty="0">
                <a:cs typeface="+mn-cs"/>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76F3A-35AE-E047-B332-54ADA5F0CCD8}"/>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1664C1C-672A-EA45-B390-16553C97C3AF}" type="slidenum">
              <a:rPr lang="en-US" altLang="en-US" sz="1400" smtClean="0"/>
              <a:pPr eaLnBrk="1" hangingPunct="1">
                <a:spcBef>
                  <a:spcPct val="0"/>
                </a:spcBef>
                <a:buFontTx/>
                <a:buNone/>
                <a:defRPr/>
              </a:pPr>
              <a:t>41</a:t>
            </a:fld>
            <a:endParaRPr lang="en-US" altLang="en-US" sz="1400" dirty="0"/>
          </a:p>
        </p:txBody>
      </p:sp>
      <p:sp>
        <p:nvSpPr>
          <p:cNvPr id="102402" name="Rectangle 2">
            <a:extLst>
              <a:ext uri="{FF2B5EF4-FFF2-40B4-BE49-F238E27FC236}">
                <a16:creationId xmlns:a16="http://schemas.microsoft.com/office/drawing/2014/main" id="{7C816B5B-02FB-3242-B545-171FDF46E6D8}"/>
              </a:ext>
            </a:extLst>
          </p:cNvPr>
          <p:cNvSpPr>
            <a:spLocks noGrp="1" noChangeArrowheads="1"/>
          </p:cNvSpPr>
          <p:nvPr>
            <p:ph type="title"/>
          </p:nvPr>
        </p:nvSpPr>
        <p:spPr/>
        <p:txBody>
          <a:bodyPr/>
          <a:lstStyle/>
          <a:p>
            <a:pPr eaLnBrk="1" hangingPunct="1">
              <a:defRPr/>
            </a:pPr>
            <a:r>
              <a:rPr lang="en-US" dirty="0">
                <a:cs typeface="+mj-cs"/>
              </a:rPr>
              <a:t>Run-Length Encoding </a:t>
            </a:r>
            <a:r>
              <a:rPr lang="en-US" sz="1800" dirty="0">
                <a:cs typeface="+mj-cs"/>
              </a:rPr>
              <a:t>(1 of 2)</a:t>
            </a:r>
          </a:p>
        </p:txBody>
      </p:sp>
      <p:sp>
        <p:nvSpPr>
          <p:cNvPr id="102403" name="Rectangle 3">
            <a:extLst>
              <a:ext uri="{FF2B5EF4-FFF2-40B4-BE49-F238E27FC236}">
                <a16:creationId xmlns:a16="http://schemas.microsoft.com/office/drawing/2014/main" id="{C00DEC20-891F-8C40-B81B-F7B6360D3D69}"/>
              </a:ext>
            </a:extLst>
          </p:cNvPr>
          <p:cNvSpPr>
            <a:spLocks noGrp="1" noChangeArrowheads="1"/>
          </p:cNvSpPr>
          <p:nvPr>
            <p:ph type="body" idx="1"/>
          </p:nvPr>
        </p:nvSpPr>
        <p:spPr>
          <a:xfrm>
            <a:off x="457200" y="1524000"/>
            <a:ext cx="8229600" cy="5029200"/>
          </a:xfrm>
        </p:spPr>
        <p:txBody>
          <a:bodyPr>
            <a:normAutofit lnSpcReduction="10000"/>
          </a:bodyPr>
          <a:lstStyle/>
          <a:p>
            <a:pPr marL="0" indent="0" eaLnBrk="1" hangingPunct="1">
              <a:lnSpc>
                <a:spcPct val="90000"/>
              </a:lnSpc>
              <a:buFontTx/>
              <a:buNone/>
              <a:defRPr/>
            </a:pPr>
            <a:r>
              <a:rPr lang="en-US" dirty="0">
                <a:cs typeface="+mn-cs"/>
              </a:rPr>
              <a:t>In some types of data files, a single value may be </a:t>
            </a:r>
            <a:r>
              <a:rPr lang="en-US" dirty="0">
                <a:solidFill>
                  <a:srgbClr val="FF6600"/>
                </a:solidFill>
                <a:cs typeface="+mn-cs"/>
              </a:rPr>
              <a:t>repeated </a:t>
            </a:r>
            <a:r>
              <a:rPr lang="en-US" dirty="0">
                <a:cs typeface="+mn-cs"/>
              </a:rPr>
              <a:t>over and over again in a long sequence</a:t>
            </a:r>
          </a:p>
          <a:p>
            <a:pPr marL="0" indent="0" eaLnBrk="1" hangingPunct="1">
              <a:lnSpc>
                <a:spcPct val="90000"/>
              </a:lnSpc>
              <a:buFontTx/>
              <a:buNone/>
              <a:defRPr/>
            </a:pPr>
            <a:r>
              <a:rPr lang="en-US" dirty="0">
                <a:cs typeface="+mn-cs"/>
              </a:rPr>
              <a:t>Replace a </a:t>
            </a:r>
            <a:r>
              <a:rPr lang="en-US" dirty="0">
                <a:solidFill>
                  <a:srgbClr val="FF6600"/>
                </a:solidFill>
                <a:cs typeface="+mn-cs"/>
              </a:rPr>
              <a:t>repeated sequence </a:t>
            </a:r>
            <a:r>
              <a:rPr lang="en-US" dirty="0">
                <a:cs typeface="+mn-cs"/>
              </a:rPr>
              <a:t>with </a:t>
            </a:r>
          </a:p>
          <a:p>
            <a:pPr lvl="1" eaLnBrk="1" hangingPunct="1">
              <a:lnSpc>
                <a:spcPct val="90000"/>
              </a:lnSpc>
              <a:defRPr/>
            </a:pPr>
            <a:r>
              <a:rPr lang="en-US" dirty="0"/>
              <a:t>a </a:t>
            </a:r>
            <a:r>
              <a:rPr lang="en-US" dirty="0">
                <a:solidFill>
                  <a:srgbClr val="FF6600"/>
                </a:solidFill>
              </a:rPr>
              <a:t>flag</a:t>
            </a:r>
          </a:p>
          <a:p>
            <a:pPr lvl="1" eaLnBrk="1" hangingPunct="1">
              <a:lnSpc>
                <a:spcPct val="90000"/>
              </a:lnSpc>
              <a:defRPr/>
            </a:pPr>
            <a:r>
              <a:rPr lang="en-US" dirty="0"/>
              <a:t>the repeated value</a:t>
            </a:r>
          </a:p>
          <a:p>
            <a:pPr lvl="1" eaLnBrk="1" hangingPunct="1">
              <a:lnSpc>
                <a:spcPct val="90000"/>
              </a:lnSpc>
              <a:defRPr/>
            </a:pPr>
            <a:r>
              <a:rPr lang="en-US" dirty="0"/>
              <a:t>the number of repetitions</a:t>
            </a:r>
          </a:p>
          <a:p>
            <a:pPr marL="0" indent="0" eaLnBrk="1" hangingPunct="1">
              <a:lnSpc>
                <a:spcPct val="90000"/>
              </a:lnSpc>
              <a:buFontTx/>
              <a:buNone/>
              <a:defRPr/>
            </a:pPr>
            <a:r>
              <a:rPr lang="en-US" dirty="0">
                <a:solidFill>
                  <a:srgbClr val="FF6600"/>
                </a:solidFill>
                <a:cs typeface="+mn-cs"/>
              </a:rPr>
              <a:t>*</a:t>
            </a:r>
            <a:r>
              <a:rPr lang="en-US" i="1" dirty="0">
                <a:solidFill>
                  <a:srgbClr val="FF6600"/>
                </a:solidFill>
                <a:cs typeface="+mn-cs"/>
              </a:rPr>
              <a:t>n</a:t>
            </a:r>
            <a:r>
              <a:rPr lang="en-US" dirty="0">
                <a:solidFill>
                  <a:srgbClr val="FF6600"/>
                </a:solidFill>
                <a:cs typeface="+mn-cs"/>
              </a:rPr>
              <a:t>8</a:t>
            </a:r>
          </a:p>
          <a:p>
            <a:pPr lvl="1" eaLnBrk="1" hangingPunct="1">
              <a:lnSpc>
                <a:spcPct val="90000"/>
              </a:lnSpc>
              <a:defRPr/>
            </a:pPr>
            <a:r>
              <a:rPr lang="en-US" dirty="0"/>
              <a:t>* is the flag</a:t>
            </a:r>
          </a:p>
          <a:p>
            <a:pPr lvl="1" eaLnBrk="1" hangingPunct="1">
              <a:lnSpc>
                <a:spcPct val="90000"/>
              </a:lnSpc>
              <a:defRPr/>
            </a:pPr>
            <a:r>
              <a:rPr lang="en-US" i="1" dirty="0"/>
              <a:t>n</a:t>
            </a:r>
            <a:r>
              <a:rPr lang="en-US" dirty="0"/>
              <a:t> is the repeated value</a:t>
            </a:r>
          </a:p>
          <a:p>
            <a:pPr lvl="1" eaLnBrk="1" hangingPunct="1">
              <a:lnSpc>
                <a:spcPct val="90000"/>
              </a:lnSpc>
              <a:defRPr/>
            </a:pPr>
            <a:r>
              <a:rPr lang="en-US" dirty="0"/>
              <a:t>8 is the number of times </a:t>
            </a:r>
            <a:r>
              <a:rPr lang="en-US" i="1" dirty="0"/>
              <a:t>n</a:t>
            </a:r>
            <a:r>
              <a:rPr lang="en-US" dirty="0"/>
              <a:t> is repeated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BD4404-8CE4-404E-85F8-712023D606E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12CBACF7-FE7D-3F43-8714-300E194A9780}" type="slidenum">
              <a:rPr lang="en-US" altLang="en-US" sz="1400" smtClean="0"/>
              <a:pPr eaLnBrk="1" hangingPunct="1">
                <a:spcBef>
                  <a:spcPct val="0"/>
                </a:spcBef>
                <a:buFontTx/>
                <a:buNone/>
                <a:defRPr/>
              </a:pPr>
              <a:t>42</a:t>
            </a:fld>
            <a:endParaRPr lang="en-US" altLang="en-US" sz="1400" dirty="0"/>
          </a:p>
        </p:txBody>
      </p:sp>
      <p:sp>
        <p:nvSpPr>
          <p:cNvPr id="103426" name="Rectangle 2">
            <a:extLst>
              <a:ext uri="{FF2B5EF4-FFF2-40B4-BE49-F238E27FC236}">
                <a16:creationId xmlns:a16="http://schemas.microsoft.com/office/drawing/2014/main" id="{C586F0C1-0299-0A48-8ABC-30C92740CC1A}"/>
              </a:ext>
            </a:extLst>
          </p:cNvPr>
          <p:cNvSpPr>
            <a:spLocks noGrp="1" noChangeArrowheads="1"/>
          </p:cNvSpPr>
          <p:nvPr>
            <p:ph type="title"/>
          </p:nvPr>
        </p:nvSpPr>
        <p:spPr/>
        <p:txBody>
          <a:bodyPr/>
          <a:lstStyle/>
          <a:p>
            <a:pPr eaLnBrk="1" hangingPunct="1">
              <a:defRPr/>
            </a:pPr>
            <a:r>
              <a:rPr lang="en-US" dirty="0">
                <a:cs typeface="+mj-cs"/>
              </a:rPr>
              <a:t>Run-Length Encoding </a:t>
            </a:r>
            <a:r>
              <a:rPr lang="en-US" sz="1800" dirty="0">
                <a:cs typeface="+mj-cs"/>
              </a:rPr>
              <a:t>(2 of 2)</a:t>
            </a:r>
            <a:endParaRPr lang="en-US" sz="1800" i="1" dirty="0">
              <a:cs typeface="+mj-cs"/>
            </a:endParaRPr>
          </a:p>
        </p:txBody>
      </p:sp>
      <p:sp>
        <p:nvSpPr>
          <p:cNvPr id="103427" name="Rectangle 3">
            <a:extLst>
              <a:ext uri="{FF2B5EF4-FFF2-40B4-BE49-F238E27FC236}">
                <a16:creationId xmlns:a16="http://schemas.microsoft.com/office/drawing/2014/main" id="{BA7558C9-C9DD-A14B-8CF9-5F3B3A3ACA89}"/>
              </a:ext>
            </a:extLst>
          </p:cNvPr>
          <p:cNvSpPr>
            <a:spLocks noGrp="1" noChangeArrowheads="1"/>
          </p:cNvSpPr>
          <p:nvPr>
            <p:ph type="body" idx="1"/>
          </p:nvPr>
        </p:nvSpPr>
        <p:spPr/>
        <p:txBody>
          <a:bodyPr/>
          <a:lstStyle/>
          <a:p>
            <a:pPr marL="0" indent="0" eaLnBrk="1" hangingPunct="1">
              <a:lnSpc>
                <a:spcPct val="90000"/>
              </a:lnSpc>
              <a:buFontTx/>
              <a:buNone/>
              <a:defRPr/>
            </a:pPr>
            <a:r>
              <a:rPr lang="en-US" altLang="en-US" sz="2400" dirty="0"/>
              <a:t>Original text</a:t>
            </a:r>
          </a:p>
          <a:p>
            <a:pPr marL="0" indent="0" eaLnBrk="1" hangingPunct="1">
              <a:lnSpc>
                <a:spcPct val="90000"/>
              </a:lnSpc>
              <a:buFontTx/>
              <a:buNone/>
              <a:defRPr/>
            </a:pPr>
            <a:r>
              <a:rPr lang="en-US" altLang="en-US" sz="2400" dirty="0">
                <a:solidFill>
                  <a:srgbClr val="0000FF"/>
                </a:solidFill>
              </a:rPr>
              <a:t>	</a:t>
            </a:r>
            <a:r>
              <a:rPr lang="en-US" altLang="en-US" sz="2400" dirty="0">
                <a:solidFill>
                  <a:srgbClr val="FF6600"/>
                </a:solidFill>
              </a:rPr>
              <a:t>bbbbbbbbjjjkllqqqqqq+++++</a:t>
            </a:r>
          </a:p>
          <a:p>
            <a:pPr marL="0" indent="0" eaLnBrk="1" hangingPunct="1">
              <a:lnSpc>
                <a:spcPct val="90000"/>
              </a:lnSpc>
              <a:buFontTx/>
              <a:buNone/>
              <a:defRPr/>
            </a:pPr>
            <a:r>
              <a:rPr lang="en-US" altLang="en-US" sz="2400" dirty="0"/>
              <a:t>Encoded text</a:t>
            </a:r>
            <a:endParaRPr lang="en-US" altLang="en-US" sz="2400" dirty="0">
              <a:solidFill>
                <a:srgbClr val="0000FF"/>
              </a:solidFill>
            </a:endParaRPr>
          </a:p>
          <a:p>
            <a:pPr marL="0" indent="0" eaLnBrk="1" hangingPunct="1">
              <a:lnSpc>
                <a:spcPct val="90000"/>
              </a:lnSpc>
              <a:buFontTx/>
              <a:buNone/>
              <a:defRPr/>
            </a:pPr>
            <a:r>
              <a:rPr lang="en-US" altLang="en-US" sz="2400" dirty="0">
                <a:solidFill>
                  <a:srgbClr val="0000FF"/>
                </a:solidFill>
              </a:rPr>
              <a:t>	</a:t>
            </a:r>
            <a:r>
              <a:rPr lang="en-US" altLang="en-US" sz="2400" dirty="0">
                <a:solidFill>
                  <a:srgbClr val="FF6600"/>
                </a:solidFill>
              </a:rPr>
              <a:t>*b8jjjkll*q6*+5  </a:t>
            </a:r>
            <a:r>
              <a:rPr lang="en-US" altLang="en-US" sz="2400" i="1" dirty="0"/>
              <a:t>(Why isn't </a:t>
            </a:r>
            <a:r>
              <a:rPr lang="en-US" altLang="en-US" sz="2400" dirty="0"/>
              <a:t>J</a:t>
            </a:r>
            <a:r>
              <a:rPr lang="en-US" altLang="en-US" sz="2400" i="1" dirty="0"/>
              <a:t> encoded</a:t>
            </a:r>
            <a:r>
              <a:rPr lang="en-US" altLang="en-US" sz="2400" dirty="0"/>
              <a:t>?</a:t>
            </a:r>
            <a:r>
              <a:rPr lang="en-US" altLang="en-US" sz="2400" i="1" dirty="0"/>
              <a:t> </a:t>
            </a:r>
            <a:r>
              <a:rPr lang="en-US" altLang="en-US" sz="2400" dirty="0"/>
              <a:t>L?</a:t>
            </a:r>
            <a:r>
              <a:rPr lang="en-US" altLang="en-US" sz="2400" i="1" dirty="0"/>
              <a:t>)</a:t>
            </a:r>
            <a:endParaRPr lang="en-US" altLang="en-US" sz="2400" dirty="0"/>
          </a:p>
          <a:p>
            <a:pPr marL="0" indent="0" eaLnBrk="1" hangingPunct="1">
              <a:lnSpc>
                <a:spcPct val="90000"/>
              </a:lnSpc>
              <a:buFontTx/>
              <a:buNone/>
              <a:defRPr/>
            </a:pPr>
            <a:r>
              <a:rPr lang="en-US" altLang="en-US" sz="2400" dirty="0"/>
              <a:t>The compression ratio is 15/25 or .6</a:t>
            </a:r>
          </a:p>
          <a:p>
            <a:pPr marL="0" indent="0" eaLnBrk="1" hangingPunct="1">
              <a:lnSpc>
                <a:spcPct val="90000"/>
              </a:lnSpc>
              <a:defRPr/>
            </a:pPr>
            <a:endParaRPr lang="en-US" altLang="en-US" sz="2400" dirty="0"/>
          </a:p>
          <a:p>
            <a:pPr marL="0" indent="0" eaLnBrk="1" hangingPunct="1">
              <a:lnSpc>
                <a:spcPct val="90000"/>
              </a:lnSpc>
              <a:buFontTx/>
              <a:buNone/>
              <a:defRPr/>
            </a:pPr>
            <a:r>
              <a:rPr lang="en-US" altLang="en-US" sz="2400" dirty="0"/>
              <a:t>Encoded text</a:t>
            </a:r>
          </a:p>
          <a:p>
            <a:pPr marL="0" indent="0" eaLnBrk="1" hangingPunct="1">
              <a:lnSpc>
                <a:spcPct val="90000"/>
              </a:lnSpc>
              <a:buFontTx/>
              <a:buNone/>
              <a:defRPr/>
            </a:pPr>
            <a:r>
              <a:rPr lang="en-US" altLang="en-US" sz="2400" dirty="0"/>
              <a:t>	</a:t>
            </a:r>
            <a:r>
              <a:rPr lang="en-US" altLang="en-US" sz="2400" dirty="0">
                <a:solidFill>
                  <a:srgbClr val="FF6600"/>
                </a:solidFill>
              </a:rPr>
              <a:t>*x4*p4l*k7</a:t>
            </a:r>
          </a:p>
          <a:p>
            <a:pPr marL="0" indent="0" eaLnBrk="1" hangingPunct="1">
              <a:lnSpc>
                <a:spcPct val="90000"/>
              </a:lnSpc>
              <a:buFontTx/>
              <a:buNone/>
              <a:defRPr/>
            </a:pPr>
            <a:r>
              <a:rPr lang="en-US" altLang="en-US" sz="2400" dirty="0"/>
              <a:t>Original text</a:t>
            </a:r>
          </a:p>
          <a:p>
            <a:pPr marL="0" indent="0" eaLnBrk="1" hangingPunct="1">
              <a:lnSpc>
                <a:spcPct val="90000"/>
              </a:lnSpc>
              <a:buFontTx/>
              <a:buNone/>
              <a:defRPr/>
            </a:pPr>
            <a:r>
              <a:rPr lang="en-US" altLang="en-US" sz="2400" dirty="0"/>
              <a:t>	</a:t>
            </a:r>
            <a:r>
              <a:rPr lang="en-US" altLang="en-US" sz="2400" dirty="0">
                <a:solidFill>
                  <a:srgbClr val="FF6600"/>
                </a:solidFill>
              </a:rPr>
              <a:t>xxxxpppplkkkkkkk</a:t>
            </a:r>
          </a:p>
          <a:p>
            <a:pPr marL="0" indent="0" eaLnBrk="1" hangingPunct="1">
              <a:lnSpc>
                <a:spcPct val="90000"/>
              </a:lnSpc>
              <a:buFontTx/>
              <a:buNone/>
              <a:defRPr/>
            </a:pPr>
            <a:endParaRPr lang="en-US" altLang="en-US" sz="2000" i="1" dirty="0"/>
          </a:p>
          <a:p>
            <a:pPr marL="0" indent="0" eaLnBrk="1" hangingPunct="1">
              <a:lnSpc>
                <a:spcPct val="90000"/>
              </a:lnSpc>
              <a:buFontTx/>
              <a:buNone/>
              <a:defRPr/>
            </a:pPr>
            <a:r>
              <a:rPr lang="en-US" altLang="en-US" sz="2000" i="1" dirty="0"/>
              <a:t>This type of repetition doesn’</a:t>
            </a:r>
            <a:r>
              <a:rPr lang="en-US" altLang="ja-JP" sz="2000" i="1" dirty="0"/>
              <a:t>t occur in English text. Can you think of a situation where it might occur?</a:t>
            </a:r>
          </a:p>
          <a:p>
            <a:pPr marL="0" indent="0" eaLnBrk="1" hangingPunct="1">
              <a:lnSpc>
                <a:spcPct val="90000"/>
              </a:lnSpc>
              <a:defRPr/>
            </a:pPr>
            <a:endParaRPr lang="en-US" altLang="en-US" sz="2400" dirty="0"/>
          </a:p>
          <a:p>
            <a:pPr marL="0" indent="0" eaLnBrk="1" hangingPunct="1">
              <a:lnSpc>
                <a:spcPct val="90000"/>
              </a:lnSpc>
              <a:defRPr/>
            </a:pP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C946DA-18FF-AB48-8181-293D066473EB}"/>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E6D7A237-D61C-F14C-A0D5-877EEDE03764}" type="slidenum">
              <a:rPr lang="en-US" altLang="en-US" sz="1400" smtClean="0"/>
              <a:pPr eaLnBrk="1" hangingPunct="1">
                <a:spcBef>
                  <a:spcPct val="0"/>
                </a:spcBef>
                <a:buFontTx/>
                <a:buNone/>
                <a:defRPr/>
              </a:pPr>
              <a:t>43</a:t>
            </a:fld>
            <a:endParaRPr lang="en-US" altLang="en-US" sz="1400" dirty="0"/>
          </a:p>
        </p:txBody>
      </p:sp>
      <p:sp>
        <p:nvSpPr>
          <p:cNvPr id="104450" name="Rectangle 2">
            <a:extLst>
              <a:ext uri="{FF2B5EF4-FFF2-40B4-BE49-F238E27FC236}">
                <a16:creationId xmlns:a16="http://schemas.microsoft.com/office/drawing/2014/main" id="{4978593F-DBE5-4542-B7ED-4E165E731A42}"/>
              </a:ext>
            </a:extLst>
          </p:cNvPr>
          <p:cNvSpPr>
            <a:spLocks noGrp="1" noChangeArrowheads="1"/>
          </p:cNvSpPr>
          <p:nvPr>
            <p:ph type="title"/>
          </p:nvPr>
        </p:nvSpPr>
        <p:spPr>
          <a:xfrm>
            <a:off x="533400" y="228600"/>
            <a:ext cx="8229600" cy="1143000"/>
          </a:xfrm>
        </p:spPr>
        <p:txBody>
          <a:bodyPr/>
          <a:lstStyle/>
          <a:p>
            <a:pPr eaLnBrk="1" hangingPunct="1">
              <a:defRPr/>
            </a:pPr>
            <a:r>
              <a:rPr lang="en-US" dirty="0">
                <a:cs typeface="+mj-cs"/>
              </a:rPr>
              <a:t>Huffman Encoding </a:t>
            </a:r>
            <a:r>
              <a:rPr lang="en-US" sz="1800" dirty="0">
                <a:cs typeface="+mj-cs"/>
              </a:rPr>
              <a:t>(1 of 5)</a:t>
            </a:r>
          </a:p>
        </p:txBody>
      </p:sp>
      <p:sp>
        <p:nvSpPr>
          <p:cNvPr id="104451" name="Rectangle 3">
            <a:extLst>
              <a:ext uri="{FF2B5EF4-FFF2-40B4-BE49-F238E27FC236}">
                <a16:creationId xmlns:a16="http://schemas.microsoft.com/office/drawing/2014/main" id="{0CED1E31-9545-834A-BF89-0F8EBF005175}"/>
              </a:ext>
            </a:extLst>
          </p:cNvPr>
          <p:cNvSpPr>
            <a:spLocks noGrp="1" noChangeArrowheads="1"/>
          </p:cNvSpPr>
          <p:nvPr>
            <p:ph type="body" idx="1"/>
          </p:nvPr>
        </p:nvSpPr>
        <p:spPr/>
        <p:txBody>
          <a:bodyPr>
            <a:normAutofit fontScale="92500" lnSpcReduction="10000"/>
          </a:bodyPr>
          <a:lstStyle/>
          <a:p>
            <a:pPr marL="0" indent="0" eaLnBrk="1" hangingPunct="1">
              <a:lnSpc>
                <a:spcPct val="110000"/>
              </a:lnSpc>
              <a:spcBef>
                <a:spcPts val="0"/>
              </a:spcBef>
              <a:buFontTx/>
              <a:buNone/>
              <a:defRPr/>
            </a:pPr>
            <a:r>
              <a:rPr lang="en-US" altLang="en-US" dirty="0"/>
              <a:t>The characters “</a:t>
            </a:r>
            <a:r>
              <a:rPr lang="en-US" altLang="ja-JP" dirty="0"/>
              <a:t>X” and “z” occur much less frequently than “e” and the space character, for example. </a:t>
            </a:r>
          </a:p>
          <a:p>
            <a:pPr marL="0" indent="0" eaLnBrk="1" hangingPunct="1">
              <a:lnSpc>
                <a:spcPct val="110000"/>
              </a:lnSpc>
              <a:spcBef>
                <a:spcPts val="0"/>
              </a:spcBef>
              <a:buFontTx/>
              <a:buNone/>
              <a:defRPr/>
            </a:pPr>
            <a:endParaRPr lang="en-US" altLang="ja-JP" i="1" dirty="0"/>
          </a:p>
          <a:p>
            <a:pPr marL="0" indent="0" eaLnBrk="1" hangingPunct="1">
              <a:lnSpc>
                <a:spcPct val="110000"/>
              </a:lnSpc>
              <a:spcBef>
                <a:spcPts val="0"/>
              </a:spcBef>
              <a:buFontTx/>
              <a:buNone/>
              <a:defRPr/>
            </a:pPr>
            <a:r>
              <a:rPr lang="en-US" altLang="ja-JP" i="1" dirty="0"/>
              <a:t>What if we could use fewer bits for common characters in exchange for using more bits for uncommon characters?</a:t>
            </a:r>
            <a:r>
              <a:rPr lang="en-US" altLang="ja-JP" dirty="0"/>
              <a:t> </a:t>
            </a:r>
          </a:p>
          <a:p>
            <a:pPr marL="0" indent="0" eaLnBrk="1" hangingPunct="1">
              <a:lnSpc>
                <a:spcPct val="110000"/>
              </a:lnSpc>
              <a:spcBef>
                <a:spcPts val="0"/>
              </a:spcBef>
              <a:buFontTx/>
              <a:buNone/>
              <a:defRPr/>
            </a:pPr>
            <a:endParaRPr lang="en-US" altLang="en-US" dirty="0"/>
          </a:p>
          <a:p>
            <a:pPr marL="0" indent="0" eaLnBrk="1" hangingPunct="1">
              <a:lnSpc>
                <a:spcPct val="110000"/>
              </a:lnSpc>
              <a:spcBef>
                <a:spcPts val="0"/>
              </a:spcBef>
              <a:buFontTx/>
              <a:buNone/>
              <a:defRPr/>
            </a:pPr>
            <a:r>
              <a:rPr lang="en-US" altLang="en-US" dirty="0"/>
              <a:t>This is the idea behind prefix codes, including </a:t>
            </a:r>
            <a:r>
              <a:rPr lang="en-US" altLang="en-US" dirty="0">
                <a:solidFill>
                  <a:srgbClr val="FF6600"/>
                </a:solidFill>
              </a:rPr>
              <a:t>Huffman codes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C1E7F1-38C2-9446-AAA5-459E19787F9D}"/>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5B0F028C-0C67-914B-ABCA-CFF0D3A88EE2}" type="slidenum">
              <a:rPr lang="en-US" altLang="en-US" sz="1400" smtClean="0"/>
              <a:pPr eaLnBrk="1" hangingPunct="1">
                <a:spcBef>
                  <a:spcPct val="0"/>
                </a:spcBef>
                <a:buFontTx/>
                <a:buNone/>
                <a:defRPr/>
              </a:pPr>
              <a:t>44</a:t>
            </a:fld>
            <a:endParaRPr lang="en-US" altLang="en-US" sz="1400" dirty="0"/>
          </a:p>
        </p:txBody>
      </p:sp>
      <p:sp>
        <p:nvSpPr>
          <p:cNvPr id="106498" name="Rectangle 2">
            <a:extLst>
              <a:ext uri="{FF2B5EF4-FFF2-40B4-BE49-F238E27FC236}">
                <a16:creationId xmlns:a16="http://schemas.microsoft.com/office/drawing/2014/main" id="{B7E0C7BC-9BEC-424D-BF28-0972F83E6D81}"/>
              </a:ext>
            </a:extLst>
          </p:cNvPr>
          <p:cNvSpPr>
            <a:spLocks noGrp="1" noChangeArrowheads="1"/>
          </p:cNvSpPr>
          <p:nvPr>
            <p:ph type="title"/>
          </p:nvPr>
        </p:nvSpPr>
        <p:spPr>
          <a:xfrm>
            <a:off x="533400" y="228600"/>
            <a:ext cx="8229600" cy="1143000"/>
          </a:xfrm>
        </p:spPr>
        <p:txBody>
          <a:bodyPr/>
          <a:lstStyle/>
          <a:p>
            <a:pPr eaLnBrk="1" hangingPunct="1">
              <a:defRPr/>
            </a:pPr>
            <a:r>
              <a:rPr lang="en-US" dirty="0">
                <a:cs typeface="+mj-cs"/>
              </a:rPr>
              <a:t>Huffman Encoding </a:t>
            </a:r>
            <a:r>
              <a:rPr lang="en-US" sz="1800" dirty="0">
                <a:cs typeface="+mj-cs"/>
              </a:rPr>
              <a:t>(2 of 5)</a:t>
            </a:r>
            <a:endParaRPr lang="en-US" sz="1800" i="1" dirty="0">
              <a:cs typeface="+mj-cs"/>
            </a:endParaRPr>
          </a:p>
        </p:txBody>
      </p:sp>
      <p:sp>
        <p:nvSpPr>
          <p:cNvPr id="106499" name="Rectangle 3">
            <a:extLst>
              <a:ext uri="{FF2B5EF4-FFF2-40B4-BE49-F238E27FC236}">
                <a16:creationId xmlns:a16="http://schemas.microsoft.com/office/drawing/2014/main" id="{C895977C-35E6-7C41-8F27-26F8571431B9}"/>
              </a:ext>
            </a:extLst>
          </p:cNvPr>
          <p:cNvSpPr>
            <a:spLocks noGrp="1" noChangeArrowheads="1"/>
          </p:cNvSpPr>
          <p:nvPr>
            <p:ph type="body" sz="half" idx="1"/>
          </p:nvPr>
        </p:nvSpPr>
        <p:spPr>
          <a:xfrm>
            <a:off x="5410200" y="1371600"/>
            <a:ext cx="3352800" cy="3886200"/>
          </a:xfrm>
          <a:solidFill>
            <a:srgbClr val="339966"/>
          </a:solidFill>
        </p:spPr>
        <p:txBody>
          <a:bodyPr/>
          <a:lstStyle/>
          <a:p>
            <a:pPr marL="0" indent="0" eaLnBrk="1" hangingPunct="1">
              <a:buFontTx/>
              <a:buNone/>
              <a:defRPr/>
            </a:pPr>
            <a:r>
              <a:rPr lang="en-US" sz="2400" dirty="0">
                <a:cs typeface="+mn-cs"/>
              </a:rPr>
              <a:t>“ballboard” would be</a:t>
            </a:r>
          </a:p>
          <a:p>
            <a:pPr marL="0" indent="0" eaLnBrk="1" hangingPunct="1">
              <a:buFontTx/>
              <a:buNone/>
              <a:defRPr/>
            </a:pPr>
            <a:r>
              <a:rPr lang="en-US" sz="2400" dirty="0">
                <a:solidFill>
                  <a:srgbClr val="FF0000"/>
                </a:solidFill>
                <a:latin typeface="Lucida Console" panose="020B0609040504020204" pitchFamily="49" charset="0"/>
                <a:cs typeface="+mn-cs"/>
              </a:rPr>
              <a:t>1010</a:t>
            </a:r>
            <a:r>
              <a:rPr lang="en-US" sz="2400" dirty="0">
                <a:solidFill>
                  <a:srgbClr val="FFFF00"/>
                </a:solidFill>
                <a:latin typeface="Lucida Console" panose="020B0609040504020204" pitchFamily="49" charset="0"/>
                <a:cs typeface="+mn-cs"/>
              </a:rPr>
              <a:t>00</a:t>
            </a:r>
            <a:r>
              <a:rPr lang="en-US" sz="2400" dirty="0">
                <a:solidFill>
                  <a:srgbClr val="FF0000"/>
                </a:solidFill>
                <a:latin typeface="Lucida Console" panose="020B0609040504020204" pitchFamily="49" charset="0"/>
                <a:cs typeface="+mn-cs"/>
              </a:rPr>
              <a:t>10</a:t>
            </a:r>
            <a:br>
              <a:rPr lang="en-US" sz="2400" dirty="0">
                <a:latin typeface="Lucida Console" panose="020B0609040504020204" pitchFamily="49" charset="0"/>
                <a:cs typeface="+mn-cs"/>
              </a:rPr>
            </a:br>
            <a:r>
              <a:rPr lang="en-US" sz="2400" dirty="0">
                <a:solidFill>
                  <a:srgbClr val="FF0000"/>
                </a:solidFill>
                <a:latin typeface="Lucida Console" panose="020B0609040504020204" pitchFamily="49" charset="0"/>
                <a:cs typeface="+mn-cs"/>
              </a:rPr>
              <a:t>0</a:t>
            </a:r>
            <a:r>
              <a:rPr lang="en-US" sz="2400" dirty="0">
                <a:solidFill>
                  <a:srgbClr val="FFFF00"/>
                </a:solidFill>
                <a:latin typeface="Lucida Console" panose="020B0609040504020204" pitchFamily="49" charset="0"/>
                <a:cs typeface="+mn-cs"/>
              </a:rPr>
              <a:t>100</a:t>
            </a:r>
            <a:r>
              <a:rPr lang="en-US" sz="2400" dirty="0">
                <a:solidFill>
                  <a:srgbClr val="FF0000"/>
                </a:solidFill>
                <a:latin typeface="Lucida Console" panose="020B0609040504020204" pitchFamily="49" charset="0"/>
                <a:cs typeface="+mn-cs"/>
              </a:rPr>
              <a:t>1010</a:t>
            </a:r>
            <a:br>
              <a:rPr lang="en-US" sz="2400" dirty="0">
                <a:latin typeface="Lucida Console" panose="020B0609040504020204" pitchFamily="49" charset="0"/>
                <a:cs typeface="+mn-cs"/>
              </a:rPr>
            </a:br>
            <a:r>
              <a:rPr lang="en-US" sz="2400" dirty="0">
                <a:solidFill>
                  <a:srgbClr val="FFFF00"/>
                </a:solidFill>
                <a:latin typeface="Lucida Console" panose="020B0609040504020204" pitchFamily="49" charset="0"/>
                <a:cs typeface="+mn-cs"/>
              </a:rPr>
              <a:t>110</a:t>
            </a:r>
            <a:r>
              <a:rPr lang="en-US" sz="2400" dirty="0">
                <a:solidFill>
                  <a:srgbClr val="FF0000"/>
                </a:solidFill>
                <a:latin typeface="Lucida Console" panose="020B0609040504020204" pitchFamily="49" charset="0"/>
                <a:cs typeface="+mn-cs"/>
              </a:rPr>
              <a:t>00</a:t>
            </a:r>
            <a:r>
              <a:rPr lang="en-US" sz="2400" dirty="0">
                <a:solidFill>
                  <a:srgbClr val="FFFF00"/>
                </a:solidFill>
                <a:latin typeface="Lucida Console" panose="020B0609040504020204" pitchFamily="49" charset="0"/>
                <a:cs typeface="+mn-cs"/>
              </a:rPr>
              <a:t>111</a:t>
            </a:r>
            <a:br>
              <a:rPr lang="en-US" sz="2400" dirty="0">
                <a:latin typeface="Lucida Console" panose="020B0609040504020204" pitchFamily="49" charset="0"/>
                <a:cs typeface="+mn-cs"/>
              </a:rPr>
            </a:br>
            <a:r>
              <a:rPr lang="en-US" sz="2400" dirty="0">
                <a:solidFill>
                  <a:srgbClr val="FF0000"/>
                </a:solidFill>
                <a:latin typeface="Lucida Console" panose="020B0609040504020204" pitchFamily="49" charset="0"/>
                <a:cs typeface="+mn-cs"/>
              </a:rPr>
              <a:t>1011</a:t>
            </a:r>
            <a:r>
              <a:rPr lang="en-US" sz="2400" dirty="0">
                <a:latin typeface="Lucida Console" panose="020B0609040504020204" pitchFamily="49" charset="0"/>
                <a:cs typeface="+mn-cs"/>
              </a:rPr>
              <a:t>xxxx</a:t>
            </a:r>
          </a:p>
          <a:p>
            <a:pPr marL="0" indent="0" eaLnBrk="1" hangingPunct="1">
              <a:buFontTx/>
              <a:buNone/>
              <a:defRPr/>
            </a:pPr>
            <a:endParaRPr lang="en-US" sz="1400" dirty="0">
              <a:latin typeface="Courier" charset="0"/>
              <a:cs typeface="+mn-cs"/>
            </a:endParaRPr>
          </a:p>
          <a:p>
            <a:pPr marL="0" indent="0" eaLnBrk="1" hangingPunct="1">
              <a:buFontTx/>
              <a:buNone/>
              <a:defRPr/>
            </a:pPr>
            <a:r>
              <a:rPr lang="en-US" sz="1800" dirty="0">
                <a:cs typeface="+mn-cs"/>
              </a:rPr>
              <a:t>compression ratio </a:t>
            </a:r>
            <a:br>
              <a:rPr lang="en-US" sz="1800" dirty="0">
                <a:cs typeface="+mn-cs"/>
              </a:rPr>
            </a:br>
            <a:r>
              <a:rPr lang="en-US" sz="1800" dirty="0">
                <a:cs typeface="+mn-cs"/>
              </a:rPr>
              <a:t>4 bytes / 18 bytes </a:t>
            </a:r>
            <a:r>
              <a:rPr lang="en-US" sz="1800" i="1" dirty="0">
                <a:cs typeface="+mn-cs"/>
              </a:rPr>
              <a:t>= </a:t>
            </a:r>
            <a:r>
              <a:rPr lang="en-US" sz="1800" dirty="0">
                <a:cs typeface="+mn-cs"/>
              </a:rPr>
              <a:t>0.222</a:t>
            </a:r>
            <a:br>
              <a:rPr lang="en-US" sz="1800" dirty="0">
                <a:cs typeface="+mn-cs"/>
              </a:rPr>
            </a:br>
            <a:r>
              <a:rPr lang="en-US" sz="1800" dirty="0">
                <a:cs typeface="+mn-cs"/>
              </a:rPr>
              <a:t>assuming 16-bit Unicode </a:t>
            </a:r>
          </a:p>
          <a:p>
            <a:pPr marL="0" indent="0" eaLnBrk="1" hangingPunct="1">
              <a:buFontTx/>
              <a:buNone/>
              <a:defRPr/>
            </a:pPr>
            <a:endParaRPr lang="en-US" sz="1800" i="1" dirty="0">
              <a:cs typeface="+mn-cs"/>
            </a:endParaRPr>
          </a:p>
          <a:p>
            <a:pPr marL="0" indent="0" eaLnBrk="1" hangingPunct="1">
              <a:buFontTx/>
              <a:buNone/>
              <a:defRPr/>
            </a:pPr>
            <a:r>
              <a:rPr lang="en-US" sz="2400" i="1" dirty="0">
                <a:cs typeface="+mn-cs"/>
              </a:rPr>
              <a:t>Try “roadbed”</a:t>
            </a:r>
          </a:p>
          <a:p>
            <a:pPr marL="0" indent="0" eaLnBrk="1" hangingPunct="1">
              <a:buFontTx/>
              <a:buNone/>
              <a:defRPr/>
            </a:pPr>
            <a:endParaRPr lang="en-US" sz="1400" dirty="0">
              <a:cs typeface="+mn-cs"/>
            </a:endParaRPr>
          </a:p>
        </p:txBody>
      </p:sp>
      <p:sp>
        <p:nvSpPr>
          <p:cNvPr id="59396" name="TextBox 1">
            <a:extLst>
              <a:ext uri="{FF2B5EF4-FFF2-40B4-BE49-F238E27FC236}">
                <a16:creationId xmlns:a16="http://schemas.microsoft.com/office/drawing/2014/main" id="{19FB8735-9347-DB44-9204-58A65F5ED80A}"/>
              </a:ext>
            </a:extLst>
          </p:cNvPr>
          <p:cNvSpPr txBox="1">
            <a:spLocks noChangeArrowheads="1"/>
          </p:cNvSpPr>
          <p:nvPr/>
        </p:nvSpPr>
        <p:spPr bwMode="auto">
          <a:xfrm>
            <a:off x="357188" y="5375275"/>
            <a:ext cx="827722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t>Note: Only the part of the code needed to encode “ballboard” and “roadbed” is </a:t>
            </a:r>
            <a:br>
              <a:rPr lang="en-US" altLang="en-US" sz="1800" dirty="0"/>
            </a:br>
            <a:r>
              <a:rPr lang="en-US" altLang="en-US" sz="1800" dirty="0"/>
              <a:t>shown. In the full code, every character would have an encoding, and the most </a:t>
            </a:r>
            <a:br>
              <a:rPr lang="en-US" altLang="en-US" sz="1800" dirty="0"/>
            </a:br>
            <a:r>
              <a:rPr lang="en-US" altLang="en-US" sz="1800" dirty="0"/>
              <a:t>common characters would have the shortest encodings.</a:t>
            </a:r>
          </a:p>
          <a:p>
            <a:pPr eaLnBrk="1" hangingPunct="1">
              <a:spcBef>
                <a:spcPct val="0"/>
              </a:spcBef>
              <a:buFontTx/>
              <a:buNone/>
            </a:pPr>
            <a:endParaRPr lang="en-US" altLang="en-US" sz="1800" dirty="0"/>
          </a:p>
        </p:txBody>
      </p:sp>
      <p:pic>
        <p:nvPicPr>
          <p:cNvPr id="3" name="Picture 2" descr="The column headers of the table are Huffman Code and Character that infers the following data (row-wise): 00 and A; 11 and E; 010 and T; 0110 and C; 0111 and L; 1000 and S; 1011 and R; 10010 and O; 10011 and I; 101000 and N; 101001 and F; 101010 and H; 101011 and D."/>
          <p:cNvPicPr>
            <a:picLocks noChangeAspect="1"/>
          </p:cNvPicPr>
          <p:nvPr/>
        </p:nvPicPr>
        <p:blipFill>
          <a:blip r:embed="rId2"/>
          <a:stretch>
            <a:fillRect/>
          </a:stretch>
        </p:blipFill>
        <p:spPr>
          <a:xfrm>
            <a:off x="1219200" y="2065467"/>
            <a:ext cx="3648798" cy="249846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E1E2D-8B45-FA49-9870-2B93B2B95C3B}"/>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D433A37-31B4-A945-87EF-503AD8F46033}" type="slidenum">
              <a:rPr lang="en-US" altLang="en-US" sz="1400" smtClean="0"/>
              <a:pPr eaLnBrk="1" hangingPunct="1">
                <a:spcBef>
                  <a:spcPct val="0"/>
                </a:spcBef>
                <a:buFontTx/>
                <a:buNone/>
                <a:defRPr/>
              </a:pPr>
              <a:t>45</a:t>
            </a:fld>
            <a:endParaRPr lang="en-US" altLang="en-US" sz="1400" dirty="0"/>
          </a:p>
        </p:txBody>
      </p:sp>
      <p:sp>
        <p:nvSpPr>
          <p:cNvPr id="107522" name="Rectangle 2">
            <a:extLst>
              <a:ext uri="{FF2B5EF4-FFF2-40B4-BE49-F238E27FC236}">
                <a16:creationId xmlns:a16="http://schemas.microsoft.com/office/drawing/2014/main" id="{F6E4B2E0-C2C4-9843-A909-975910D5F7B8}"/>
              </a:ext>
            </a:extLst>
          </p:cNvPr>
          <p:cNvSpPr>
            <a:spLocks noGrp="1" noChangeArrowheads="1"/>
          </p:cNvSpPr>
          <p:nvPr>
            <p:ph type="title"/>
          </p:nvPr>
        </p:nvSpPr>
        <p:spPr/>
        <p:txBody>
          <a:bodyPr/>
          <a:lstStyle/>
          <a:p>
            <a:pPr eaLnBrk="1" hangingPunct="1">
              <a:defRPr/>
            </a:pPr>
            <a:r>
              <a:rPr lang="en-US" dirty="0">
                <a:cs typeface="+mj-cs"/>
              </a:rPr>
              <a:t>Huffman Encoding </a:t>
            </a:r>
            <a:r>
              <a:rPr lang="en-US" sz="1800" dirty="0">
                <a:cs typeface="+mj-cs"/>
              </a:rPr>
              <a:t>(3 of 5)</a:t>
            </a:r>
            <a:endParaRPr lang="en-US" sz="1800" i="1" dirty="0">
              <a:cs typeface="+mj-cs"/>
            </a:endParaRPr>
          </a:p>
        </p:txBody>
      </p:sp>
      <p:sp>
        <p:nvSpPr>
          <p:cNvPr id="107523" name="Rectangle 3">
            <a:extLst>
              <a:ext uri="{FF2B5EF4-FFF2-40B4-BE49-F238E27FC236}">
                <a16:creationId xmlns:a16="http://schemas.microsoft.com/office/drawing/2014/main" id="{ADFE04B0-462A-9044-8491-97CB5B8B477E}"/>
              </a:ext>
            </a:extLst>
          </p:cNvPr>
          <p:cNvSpPr>
            <a:spLocks noGrp="1" noChangeArrowheads="1"/>
          </p:cNvSpPr>
          <p:nvPr>
            <p:ph type="body" idx="1"/>
          </p:nvPr>
        </p:nvSpPr>
        <p:spPr/>
        <p:txBody>
          <a:bodyPr/>
          <a:lstStyle/>
          <a:p>
            <a:pPr marL="0" indent="0" eaLnBrk="1" hangingPunct="1">
              <a:buFontTx/>
              <a:buNone/>
              <a:defRPr/>
            </a:pPr>
            <a:r>
              <a:rPr lang="en-US" dirty="0">
                <a:cs typeface="+mn-cs"/>
              </a:rPr>
              <a:t>Huffman encoding is an example of prefix coding: no character's bit string is the prefix of any other character's bit string</a:t>
            </a:r>
          </a:p>
          <a:p>
            <a:pPr marL="0" indent="0" eaLnBrk="1" hangingPunct="1">
              <a:buFontTx/>
              <a:buNone/>
              <a:defRPr/>
            </a:pPr>
            <a:endParaRPr lang="en-US" dirty="0">
              <a:cs typeface="+mn-cs"/>
            </a:endParaRPr>
          </a:p>
          <a:p>
            <a:pPr marL="0" indent="0" eaLnBrk="1" hangingPunct="1">
              <a:buFontTx/>
              <a:buNone/>
              <a:defRPr/>
            </a:pPr>
            <a:r>
              <a:rPr lang="en-US" dirty="0">
                <a:cs typeface="+mn-cs"/>
              </a:rPr>
              <a:t>To decode</a:t>
            </a:r>
          </a:p>
          <a:p>
            <a:pPr marL="0" indent="0" eaLnBrk="1" hangingPunct="1">
              <a:buFontTx/>
              <a:buNone/>
              <a:defRPr/>
            </a:pPr>
            <a:r>
              <a:rPr lang="en-US" dirty="0">
                <a:cs typeface="+mn-cs"/>
              </a:rPr>
              <a:t>	</a:t>
            </a:r>
            <a:r>
              <a:rPr lang="en-US" sz="2400" dirty="0">
                <a:cs typeface="+mn-cs"/>
              </a:rPr>
              <a:t>Look for match left to right, bit by bit</a:t>
            </a:r>
          </a:p>
          <a:p>
            <a:pPr marL="0" indent="0" eaLnBrk="1" hangingPunct="1">
              <a:buFontTx/>
              <a:buNone/>
              <a:defRPr/>
            </a:pPr>
            <a:r>
              <a:rPr lang="en-US" sz="2400" dirty="0">
                <a:cs typeface="+mn-cs"/>
              </a:rPr>
              <a:t>	Record letter when a match is found</a:t>
            </a:r>
          </a:p>
          <a:p>
            <a:pPr marL="0" indent="0" eaLnBrk="1" hangingPunct="1">
              <a:buFontTx/>
              <a:buNone/>
              <a:defRPr/>
            </a:pPr>
            <a:r>
              <a:rPr lang="en-US" sz="2400" dirty="0">
                <a:cs typeface="+mn-cs"/>
              </a:rPr>
              <a:t>	Begin where you left off, going left to right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8EF886CB-616E-4441-8209-18D6962E12F8}"/>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B5351C8-0211-4042-8241-3C0FF63FDF7B}" type="slidenum">
              <a:rPr lang="en-US" altLang="en-US" sz="1400" smtClean="0"/>
              <a:pPr eaLnBrk="1" hangingPunct="1">
                <a:spcBef>
                  <a:spcPct val="0"/>
                </a:spcBef>
                <a:buFontTx/>
                <a:buNone/>
                <a:defRPr/>
              </a:pPr>
              <a:t>46</a:t>
            </a:fld>
            <a:endParaRPr lang="en-US" altLang="en-US" sz="1400" dirty="0"/>
          </a:p>
        </p:txBody>
      </p:sp>
      <p:sp>
        <p:nvSpPr>
          <p:cNvPr id="150530" name="Rectangle 2">
            <a:extLst>
              <a:ext uri="{FF2B5EF4-FFF2-40B4-BE49-F238E27FC236}">
                <a16:creationId xmlns:a16="http://schemas.microsoft.com/office/drawing/2014/main" id="{70AA4419-9575-6943-A6C1-1517C3754A1A}"/>
              </a:ext>
            </a:extLst>
          </p:cNvPr>
          <p:cNvSpPr>
            <a:spLocks noGrp="1" noChangeArrowheads="1"/>
          </p:cNvSpPr>
          <p:nvPr>
            <p:ph type="title"/>
          </p:nvPr>
        </p:nvSpPr>
        <p:spPr/>
        <p:txBody>
          <a:bodyPr/>
          <a:lstStyle/>
          <a:p>
            <a:pPr eaLnBrk="1" hangingPunct="1">
              <a:defRPr/>
            </a:pPr>
            <a:r>
              <a:rPr lang="en-US" dirty="0">
                <a:cs typeface="+mj-cs"/>
              </a:rPr>
              <a:t>Huffman Encoding </a:t>
            </a:r>
            <a:r>
              <a:rPr lang="en-US" sz="1800" dirty="0">
                <a:cs typeface="+mj-cs"/>
              </a:rPr>
              <a:t>(4 of 5)</a:t>
            </a:r>
          </a:p>
        </p:txBody>
      </p:sp>
      <p:sp>
        <p:nvSpPr>
          <p:cNvPr id="150532" name="Rectangle 4">
            <a:extLst>
              <a:ext uri="{FF2B5EF4-FFF2-40B4-BE49-F238E27FC236}">
                <a16:creationId xmlns:a16="http://schemas.microsoft.com/office/drawing/2014/main" id="{1876AE4E-5514-6C49-B728-B2132F8267A2}"/>
              </a:ext>
            </a:extLst>
          </p:cNvPr>
          <p:cNvSpPr>
            <a:spLocks noChangeArrowheads="1"/>
          </p:cNvSpPr>
          <p:nvPr/>
        </p:nvSpPr>
        <p:spPr bwMode="auto">
          <a:xfrm>
            <a:off x="4648200" y="2819400"/>
            <a:ext cx="3505200" cy="19812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dirty="0">
                <a:latin typeface="Arial" charset="0"/>
                <a:ea typeface="ＭＳ Ｐゴシック" charset="0"/>
              </a:rPr>
              <a:t>Decode</a:t>
            </a:r>
            <a:endParaRPr lang="en-US" sz="1800" dirty="0">
              <a:latin typeface="Courier" charset="0"/>
              <a:ea typeface="ＭＳ Ｐゴシック" charset="0"/>
            </a:endParaRPr>
          </a:p>
          <a:p>
            <a:pPr eaLnBrk="1" hangingPunct="1">
              <a:defRPr/>
            </a:pPr>
            <a:endParaRPr lang="en-US" sz="1800" dirty="0">
              <a:latin typeface="Courier" charset="0"/>
              <a:ea typeface="ＭＳ Ｐゴシック" charset="0"/>
            </a:endParaRPr>
          </a:p>
          <a:p>
            <a:pPr eaLnBrk="1" hangingPunct="1">
              <a:defRPr/>
            </a:pPr>
            <a:r>
              <a:rPr lang="en-US" sz="1800" dirty="0">
                <a:latin typeface="Courier" charset="0"/>
                <a:ea typeface="ＭＳ Ｐゴシック" charset="0"/>
              </a:rPr>
              <a:t>1011111001010</a:t>
            </a:r>
          </a:p>
        </p:txBody>
      </p:sp>
      <p:sp>
        <p:nvSpPr>
          <p:cNvPr id="150536" name="Rectangle 8">
            <a:extLst>
              <a:ext uri="{FF2B5EF4-FFF2-40B4-BE49-F238E27FC236}">
                <a16:creationId xmlns:a16="http://schemas.microsoft.com/office/drawing/2014/main" id="{6D19BB7A-B3BA-0C4F-BC6A-AEB95C1294BD}"/>
              </a:ext>
            </a:extLst>
          </p:cNvPr>
          <p:cNvSpPr>
            <a:spLocks noChangeArrowheads="1"/>
          </p:cNvSpPr>
          <p:nvPr/>
        </p:nvSpPr>
        <p:spPr bwMode="auto">
          <a:xfrm>
            <a:off x="1647825" y="1296988"/>
            <a:ext cx="107315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eaLnBrk="1" hangingPunct="1">
              <a:defRPr/>
            </a:pPr>
            <a:r>
              <a:rPr lang="en-US" sz="2800" i="1" dirty="0">
                <a:latin typeface="Arial" charset="0"/>
                <a:ea typeface="ＭＳ Ｐゴシック" charset="0"/>
              </a:rPr>
              <a:t>Try it!</a:t>
            </a:r>
            <a:endParaRPr lang="en-US" sz="1800" i="1" dirty="0">
              <a:latin typeface="Arial" charset="0"/>
              <a:ea typeface="ＭＳ Ｐゴシック" charset="0"/>
            </a:endParaRPr>
          </a:p>
        </p:txBody>
      </p:sp>
      <p:pic>
        <p:nvPicPr>
          <p:cNvPr id="3" name="Picture 2" descr="The column headers of the table are Huffman Code and Character that infers the following data (row-wise): 00 and A; 11 and E; 010 and T; 0110 and C; 0111 and L; 1000 and S; 1011 and R; 10010 and O; 10011 and I; 101000 and N; 101001 and F; 101010 and H; 101011 and D."/>
          <p:cNvPicPr>
            <a:picLocks noChangeAspect="1"/>
          </p:cNvPicPr>
          <p:nvPr/>
        </p:nvPicPr>
        <p:blipFill>
          <a:blip r:embed="rId2"/>
          <a:stretch>
            <a:fillRect/>
          </a:stretch>
        </p:blipFill>
        <p:spPr>
          <a:xfrm>
            <a:off x="614763" y="2609729"/>
            <a:ext cx="3505788" cy="24005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1830D5-B342-8B42-B1AE-889BD811EFEA}"/>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B54AE04B-343F-3240-8444-94A329A50276}" type="slidenum">
              <a:rPr lang="en-US" altLang="en-US" sz="1400" smtClean="0"/>
              <a:pPr eaLnBrk="1" hangingPunct="1">
                <a:spcBef>
                  <a:spcPct val="0"/>
                </a:spcBef>
                <a:buFontTx/>
                <a:buNone/>
                <a:defRPr/>
              </a:pPr>
              <a:t>47</a:t>
            </a:fld>
            <a:endParaRPr lang="en-US" altLang="en-US" sz="1400" dirty="0"/>
          </a:p>
        </p:txBody>
      </p:sp>
      <p:sp>
        <p:nvSpPr>
          <p:cNvPr id="151554" name="Rectangle 2">
            <a:extLst>
              <a:ext uri="{FF2B5EF4-FFF2-40B4-BE49-F238E27FC236}">
                <a16:creationId xmlns:a16="http://schemas.microsoft.com/office/drawing/2014/main" id="{F5C24A19-7348-3B48-A09A-2E8CFA986F9D}"/>
              </a:ext>
            </a:extLst>
          </p:cNvPr>
          <p:cNvSpPr>
            <a:spLocks noGrp="1" noChangeArrowheads="1"/>
          </p:cNvSpPr>
          <p:nvPr>
            <p:ph type="title"/>
          </p:nvPr>
        </p:nvSpPr>
        <p:spPr/>
        <p:txBody>
          <a:bodyPr/>
          <a:lstStyle/>
          <a:p>
            <a:pPr eaLnBrk="1" hangingPunct="1">
              <a:defRPr/>
            </a:pPr>
            <a:r>
              <a:rPr lang="en-US" dirty="0">
                <a:cs typeface="+mj-cs"/>
              </a:rPr>
              <a:t>Huffman Encoding </a:t>
            </a:r>
            <a:r>
              <a:rPr lang="en-US" sz="1800" dirty="0">
                <a:cs typeface="+mj-cs"/>
              </a:rPr>
              <a:t>(5 of 5)</a:t>
            </a:r>
          </a:p>
        </p:txBody>
      </p:sp>
      <p:sp>
        <p:nvSpPr>
          <p:cNvPr id="151555" name="Rectangle 3">
            <a:extLst>
              <a:ext uri="{FF2B5EF4-FFF2-40B4-BE49-F238E27FC236}">
                <a16:creationId xmlns:a16="http://schemas.microsoft.com/office/drawing/2014/main" id="{C6AA13B6-E626-A44F-B53A-6D2A7AF513FC}"/>
              </a:ext>
            </a:extLst>
          </p:cNvPr>
          <p:cNvSpPr>
            <a:spLocks noGrp="1" noChangeArrowheads="1"/>
          </p:cNvSpPr>
          <p:nvPr>
            <p:ph type="body" idx="1"/>
          </p:nvPr>
        </p:nvSpPr>
        <p:spPr/>
        <p:txBody>
          <a:bodyPr/>
          <a:lstStyle/>
          <a:p>
            <a:pPr marL="0" indent="0" eaLnBrk="1" hangingPunct="1">
              <a:buFontTx/>
              <a:buNone/>
              <a:defRPr/>
            </a:pPr>
            <a:r>
              <a:rPr lang="en-US" altLang="en-US" dirty="0"/>
              <a:t>Technique for determining codes guarantees the prefix property of the codes</a:t>
            </a:r>
          </a:p>
          <a:p>
            <a:pPr marL="0" indent="0" eaLnBrk="1" hangingPunct="1">
              <a:buFontTx/>
              <a:buNone/>
              <a:defRPr/>
            </a:pPr>
            <a:endParaRPr lang="en-US" altLang="en-US" dirty="0"/>
          </a:p>
          <a:p>
            <a:pPr marL="0" indent="0" eaLnBrk="1" hangingPunct="1">
              <a:buFontTx/>
              <a:buNone/>
              <a:defRPr/>
            </a:pPr>
            <a:r>
              <a:rPr lang="en-US" altLang="en-US" dirty="0"/>
              <a:t>Two types of codes based on where the frequencies come from:</a:t>
            </a:r>
          </a:p>
          <a:p>
            <a:pPr lvl="1" eaLnBrk="1" hangingPunct="1">
              <a:defRPr/>
            </a:pPr>
            <a:r>
              <a:rPr lang="en-US" altLang="en-US" dirty="0"/>
              <a:t>General, based on use of letters in English (Spanish, ….)</a:t>
            </a:r>
          </a:p>
          <a:p>
            <a:pPr lvl="1" eaLnBrk="1" hangingPunct="1">
              <a:defRPr/>
            </a:pPr>
            <a:r>
              <a:rPr lang="en-US" altLang="en-US" dirty="0"/>
              <a:t>Specialized, based on text itself or specific types of text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8767AAD-EFD5-694B-9F4E-0E8CBC5702A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C330186-E737-C747-908E-B46E7F1E7F27}" type="slidenum">
              <a:rPr lang="en-US" altLang="en-US" sz="1400" smtClean="0"/>
              <a:pPr eaLnBrk="1" hangingPunct="1">
                <a:spcBef>
                  <a:spcPct val="0"/>
                </a:spcBef>
                <a:buFontTx/>
                <a:buNone/>
                <a:defRPr/>
              </a:pPr>
              <a:t>48</a:t>
            </a:fld>
            <a:endParaRPr lang="en-US" altLang="en-US" sz="1400" dirty="0"/>
          </a:p>
        </p:txBody>
      </p:sp>
      <p:sp>
        <p:nvSpPr>
          <p:cNvPr id="152578" name="Rectangle 2">
            <a:extLst>
              <a:ext uri="{FF2B5EF4-FFF2-40B4-BE49-F238E27FC236}">
                <a16:creationId xmlns:a16="http://schemas.microsoft.com/office/drawing/2014/main" id="{93B1355D-AE7A-BE49-A5AB-F014AAFF5050}"/>
              </a:ext>
            </a:extLst>
          </p:cNvPr>
          <p:cNvSpPr>
            <a:spLocks noGrp="1" noChangeArrowheads="1"/>
          </p:cNvSpPr>
          <p:nvPr>
            <p:ph type="title"/>
          </p:nvPr>
        </p:nvSpPr>
        <p:spPr/>
        <p:txBody>
          <a:bodyPr/>
          <a:lstStyle/>
          <a:p>
            <a:pPr eaLnBrk="1" hangingPunct="1">
              <a:defRPr/>
            </a:pPr>
            <a:r>
              <a:rPr lang="en-US" dirty="0">
                <a:cs typeface="+mj-cs"/>
              </a:rPr>
              <a:t>Representing Audio Information </a:t>
            </a:r>
            <a:r>
              <a:rPr lang="en-US" sz="1800" dirty="0">
                <a:cs typeface="+mj-cs"/>
              </a:rPr>
              <a:t>(1 of 5)</a:t>
            </a:r>
          </a:p>
        </p:txBody>
      </p:sp>
      <p:sp>
        <p:nvSpPr>
          <p:cNvPr id="152581" name="Rectangle 5">
            <a:extLst>
              <a:ext uri="{FF2B5EF4-FFF2-40B4-BE49-F238E27FC236}">
                <a16:creationId xmlns:a16="http://schemas.microsoft.com/office/drawing/2014/main" id="{37C49B53-8B4C-8547-89F2-C33C5CF9EC22}"/>
              </a:ext>
            </a:extLst>
          </p:cNvPr>
          <p:cNvSpPr>
            <a:spLocks noChangeArrowheads="1"/>
          </p:cNvSpPr>
          <p:nvPr/>
        </p:nvSpPr>
        <p:spPr bwMode="auto">
          <a:xfrm>
            <a:off x="990600" y="5410200"/>
            <a:ext cx="7467600" cy="8382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spcBef>
                <a:spcPct val="20000"/>
              </a:spcBef>
              <a:defRPr/>
            </a:pPr>
            <a:r>
              <a:rPr lang="en-US" sz="1800" dirty="0">
                <a:latin typeface="Arial" charset="0"/>
                <a:ea typeface="ＭＳ Ｐゴシック" charset="0"/>
              </a:rPr>
              <a:t>We perceive sound when a series of air pressure waves vibrate a </a:t>
            </a:r>
          </a:p>
          <a:p>
            <a:pPr eaLnBrk="1" hangingPunct="1">
              <a:spcBef>
                <a:spcPct val="20000"/>
              </a:spcBef>
              <a:defRPr/>
            </a:pPr>
            <a:r>
              <a:rPr lang="en-US" sz="1800" dirty="0">
                <a:latin typeface="Arial" charset="0"/>
                <a:ea typeface="ＭＳ Ｐゴシック" charset="0"/>
              </a:rPr>
              <a:t>membrane in our ear, which sends signals to our brain.</a:t>
            </a:r>
          </a:p>
          <a:p>
            <a:pPr eaLnBrk="1" hangingPunct="1">
              <a:defRPr/>
            </a:pPr>
            <a:endParaRPr lang="en-US" sz="1800" dirty="0">
              <a:latin typeface="Arial" charset="0"/>
              <a:ea typeface="ＭＳ Ｐゴシック" charset="0"/>
            </a:endParaRPr>
          </a:p>
        </p:txBody>
      </p:sp>
      <p:pic>
        <p:nvPicPr>
          <p:cNvPr id="3" name="Picture 2" descr="An illustration represents the sound wave which interacts with the eardru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75" y="1548032"/>
            <a:ext cx="5353050" cy="3093720"/>
          </a:xfrm>
          <a:prstGeom prst="rect">
            <a:avLst/>
          </a:prstGeom>
        </p:spPr>
      </p:pic>
      <p:sp>
        <p:nvSpPr>
          <p:cNvPr id="2" name="Rectangle 1"/>
          <p:cNvSpPr/>
          <p:nvPr/>
        </p:nvSpPr>
        <p:spPr>
          <a:xfrm>
            <a:off x="2027747" y="4818184"/>
            <a:ext cx="4572000" cy="338554"/>
          </a:xfrm>
          <a:prstGeom prst="rect">
            <a:avLst/>
          </a:prstGeom>
        </p:spPr>
        <p:txBody>
          <a:bodyPr>
            <a:spAutoFit/>
          </a:bodyPr>
          <a:lstStyle/>
          <a:p>
            <a:r>
              <a:rPr lang="en-IN" sz="1600" dirty="0">
                <a:latin typeface="+mn-lt"/>
              </a:rPr>
              <a:t>A sound wave vibrates our eardrums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9739410-6AB1-4E46-9D57-34A1F920471A}"/>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DB57228-BE01-7941-94DC-8EB3F15229D3}" type="slidenum">
              <a:rPr lang="en-US" altLang="en-US" sz="1400" smtClean="0"/>
              <a:pPr eaLnBrk="1" hangingPunct="1">
                <a:spcBef>
                  <a:spcPct val="0"/>
                </a:spcBef>
                <a:buFontTx/>
                <a:buNone/>
                <a:defRPr/>
              </a:pPr>
              <a:t>49</a:t>
            </a:fld>
            <a:endParaRPr lang="en-US" altLang="en-US" sz="1400" dirty="0"/>
          </a:p>
        </p:txBody>
      </p:sp>
      <p:sp>
        <p:nvSpPr>
          <p:cNvPr id="153602" name="Rectangle 2">
            <a:extLst>
              <a:ext uri="{FF2B5EF4-FFF2-40B4-BE49-F238E27FC236}">
                <a16:creationId xmlns:a16="http://schemas.microsoft.com/office/drawing/2014/main" id="{4A61806B-3067-CE43-8D57-EFAF0EC8EF8B}"/>
              </a:ext>
            </a:extLst>
          </p:cNvPr>
          <p:cNvSpPr>
            <a:spLocks noGrp="1" noChangeArrowheads="1"/>
          </p:cNvSpPr>
          <p:nvPr>
            <p:ph type="title"/>
          </p:nvPr>
        </p:nvSpPr>
        <p:spPr/>
        <p:txBody>
          <a:bodyPr/>
          <a:lstStyle/>
          <a:p>
            <a:pPr eaLnBrk="1" hangingPunct="1">
              <a:defRPr/>
            </a:pPr>
            <a:r>
              <a:rPr lang="en-US" dirty="0">
                <a:cs typeface="+mj-cs"/>
              </a:rPr>
              <a:t>Representing Audio Information </a:t>
            </a:r>
            <a:r>
              <a:rPr lang="en-US" sz="1800" dirty="0">
                <a:cs typeface="+mj-cs"/>
              </a:rPr>
              <a:t>(2 of 5)</a:t>
            </a:r>
          </a:p>
        </p:txBody>
      </p:sp>
      <p:sp>
        <p:nvSpPr>
          <p:cNvPr id="153603" name="Rectangle 3">
            <a:extLst>
              <a:ext uri="{FF2B5EF4-FFF2-40B4-BE49-F238E27FC236}">
                <a16:creationId xmlns:a16="http://schemas.microsoft.com/office/drawing/2014/main" id="{94D7C616-806D-3441-A8A5-E5D38D74615E}"/>
              </a:ext>
            </a:extLst>
          </p:cNvPr>
          <p:cNvSpPr>
            <a:spLocks noGrp="1" noChangeArrowheads="1"/>
          </p:cNvSpPr>
          <p:nvPr>
            <p:ph type="body" idx="1"/>
          </p:nvPr>
        </p:nvSpPr>
        <p:spPr>
          <a:xfrm>
            <a:off x="457200" y="1219200"/>
            <a:ext cx="8229600" cy="4876800"/>
          </a:xfrm>
        </p:spPr>
        <p:txBody>
          <a:bodyPr>
            <a:normAutofit lnSpcReduction="10000"/>
          </a:bodyPr>
          <a:lstStyle/>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dirty="0">
                <a:cs typeface="+mn-cs"/>
              </a:rPr>
              <a:t>Your parents may use a “</a:t>
            </a:r>
            <a:r>
              <a:rPr lang="en-US" sz="2800" dirty="0">
                <a:solidFill>
                  <a:srgbClr val="FF6600"/>
                </a:solidFill>
                <a:cs typeface="+mn-cs"/>
              </a:rPr>
              <a:t>stereo</a:t>
            </a:r>
            <a:r>
              <a:rPr lang="en-US" sz="2800" dirty="0">
                <a:cs typeface="+mn-cs"/>
              </a:rPr>
              <a:t>” to listen to music at home. It sends an electrical signal to each speaker, which then vibrates to produce sound. Your MP3 player and ear buds do the same thing.</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dirty="0">
                <a:cs typeface="+mn-cs"/>
              </a:rPr>
              <a:t>The signal controls the motion of a membrane in the speaker, which in turn creates the pressure waves that reach our ears.</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r>
              <a:rPr lang="en-US" sz="2800" dirty="0">
                <a:cs typeface="+mn-cs"/>
              </a:rPr>
              <a:t>Thus, the signal is an </a:t>
            </a:r>
            <a:r>
              <a:rPr lang="en-US" sz="2800" dirty="0">
                <a:solidFill>
                  <a:srgbClr val="FF6600"/>
                </a:solidFill>
                <a:cs typeface="+mn-cs"/>
              </a:rPr>
              <a:t>analog</a:t>
            </a:r>
            <a:r>
              <a:rPr lang="en-US" sz="2800" dirty="0">
                <a:solidFill>
                  <a:srgbClr val="0000FF"/>
                </a:solidFill>
                <a:cs typeface="+mn-cs"/>
              </a:rPr>
              <a:t> </a:t>
            </a:r>
            <a:r>
              <a:rPr lang="en-US" sz="2800" dirty="0">
                <a:solidFill>
                  <a:srgbClr val="FF6600"/>
                </a:solidFill>
                <a:cs typeface="+mn-cs"/>
              </a:rPr>
              <a:t>representation </a:t>
            </a:r>
            <a:r>
              <a:rPr lang="en-US" sz="2800" dirty="0">
                <a:cs typeface="+mn-cs"/>
              </a:rPr>
              <a:t>of the </a:t>
            </a:r>
            <a:r>
              <a:rPr lang="en-US" sz="2800" dirty="0">
                <a:solidFill>
                  <a:srgbClr val="FF6600"/>
                </a:solidFill>
                <a:cs typeface="+mn-cs"/>
              </a:rPr>
              <a:t>sound</a:t>
            </a:r>
            <a:r>
              <a:rPr lang="en-US" sz="2800" dirty="0">
                <a:solidFill>
                  <a:srgbClr val="0000FF"/>
                </a:solidFill>
                <a:cs typeface="+mn-cs"/>
              </a:rPr>
              <a:t> </a:t>
            </a:r>
            <a:r>
              <a:rPr lang="en-US" sz="2800" dirty="0">
                <a:solidFill>
                  <a:srgbClr val="FF6600"/>
                </a:solidFill>
                <a:cs typeface="+mn-cs"/>
              </a:rPr>
              <a:t>wave</a:t>
            </a:r>
            <a:r>
              <a:rPr lang="en-US" sz="2800" dirty="0">
                <a:cs typeface="+mn-cs"/>
              </a:rPr>
              <a:t>.</a:t>
            </a: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endParaRPr lang="en-US" sz="2800" dirty="0">
              <a:cs typeface="+mn-cs"/>
            </a:endParaRPr>
          </a:p>
          <a:p>
            <a:pPr marL="0" indent="0" eaLnBrk="1" hangingPunct="1">
              <a:lnSpc>
                <a:spcPct val="90000"/>
              </a:lnSpc>
              <a:buFontTx/>
              <a:buNone/>
              <a:defRPr/>
            </a:pPr>
            <a:endParaRPr lang="en-US" sz="2800" dirty="0">
              <a:cs typeface="+mn-cs"/>
            </a:endParaRPr>
          </a:p>
          <a:p>
            <a:pPr marL="0" indent="0" eaLnBrk="1" hangingPunct="1">
              <a:lnSpc>
                <a:spcPct val="90000"/>
              </a:lnSpc>
              <a:defRPr/>
            </a:pPr>
            <a:endParaRPr lang="en-US" sz="2800" dirty="0">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9C7EDC-36FF-4A48-8107-28CF4CBAD5F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06899BC-B830-914A-A541-45F6D7B642B9}" type="slidenum">
              <a:rPr lang="en-US" altLang="en-US" sz="1400" smtClean="0"/>
              <a:pPr eaLnBrk="1" hangingPunct="1">
                <a:spcBef>
                  <a:spcPct val="0"/>
                </a:spcBef>
                <a:buFontTx/>
                <a:buNone/>
                <a:defRPr/>
              </a:pPr>
              <a:t>5</a:t>
            </a:fld>
            <a:endParaRPr lang="en-US" altLang="en-US" sz="1400" dirty="0"/>
          </a:p>
        </p:txBody>
      </p:sp>
      <p:sp>
        <p:nvSpPr>
          <p:cNvPr id="53250" name="Rectangle 2">
            <a:extLst>
              <a:ext uri="{FF2B5EF4-FFF2-40B4-BE49-F238E27FC236}">
                <a16:creationId xmlns:a16="http://schemas.microsoft.com/office/drawing/2014/main" id="{A427E9CA-D744-9B4E-B387-F2E557CCF192}"/>
              </a:ext>
            </a:extLst>
          </p:cNvPr>
          <p:cNvSpPr>
            <a:spLocks noGrp="1" noChangeArrowheads="1"/>
          </p:cNvSpPr>
          <p:nvPr>
            <p:ph type="title"/>
          </p:nvPr>
        </p:nvSpPr>
        <p:spPr>
          <a:xfrm>
            <a:off x="457200" y="228600"/>
            <a:ext cx="8229600" cy="1143000"/>
          </a:xfrm>
        </p:spPr>
        <p:txBody>
          <a:bodyPr/>
          <a:lstStyle/>
          <a:p>
            <a:pPr eaLnBrk="1" hangingPunct="1">
              <a:defRPr/>
            </a:pPr>
            <a:r>
              <a:rPr lang="en-US" dirty="0">
                <a:cs typeface="+mj-cs"/>
              </a:rPr>
              <a:t>Data and Computers </a:t>
            </a:r>
            <a:r>
              <a:rPr lang="en-US" sz="1800" dirty="0">
                <a:cs typeface="+mj-cs"/>
              </a:rPr>
              <a:t>(2 of 2)</a:t>
            </a:r>
            <a:endParaRPr lang="en-US" sz="1800" i="1" dirty="0">
              <a:cs typeface="+mj-cs"/>
            </a:endParaRPr>
          </a:p>
        </p:txBody>
      </p:sp>
      <p:sp>
        <p:nvSpPr>
          <p:cNvPr id="53251" name="Rectangle 3">
            <a:extLst>
              <a:ext uri="{FF2B5EF4-FFF2-40B4-BE49-F238E27FC236}">
                <a16:creationId xmlns:a16="http://schemas.microsoft.com/office/drawing/2014/main" id="{65DFCA3B-E0E5-8C4A-8F49-EE040FC586BA}"/>
              </a:ext>
            </a:extLst>
          </p:cNvPr>
          <p:cNvSpPr>
            <a:spLocks noGrp="1" noChangeArrowheads="1"/>
          </p:cNvSpPr>
          <p:nvPr>
            <p:ph type="body" idx="1"/>
          </p:nvPr>
        </p:nvSpPr>
        <p:spPr/>
        <p:txBody>
          <a:bodyPr/>
          <a:lstStyle/>
          <a:p>
            <a:pPr marL="0" indent="0" eaLnBrk="1" hangingPunct="1">
              <a:lnSpc>
                <a:spcPct val="90000"/>
              </a:lnSpc>
              <a:buFontTx/>
              <a:buNone/>
              <a:defRPr/>
            </a:pPr>
            <a:r>
              <a:rPr lang="en-US" sz="2800" b="1" dirty="0">
                <a:solidFill>
                  <a:srgbClr val="FF6600"/>
                </a:solidFill>
                <a:cs typeface="+mn-cs"/>
              </a:rPr>
              <a:t>Data Compression  </a:t>
            </a:r>
          </a:p>
          <a:p>
            <a:pPr marL="0" indent="0" eaLnBrk="1" hangingPunct="1">
              <a:lnSpc>
                <a:spcPct val="90000"/>
              </a:lnSpc>
              <a:buFontTx/>
              <a:buNone/>
              <a:defRPr/>
            </a:pPr>
            <a:r>
              <a:rPr lang="en-US" sz="2800" dirty="0">
                <a:cs typeface="Arial" charset="0"/>
              </a:rPr>
              <a:t>Reduction in the amount of space needed to store a piece of data or the bandwidth to transmit it</a:t>
            </a:r>
          </a:p>
          <a:p>
            <a:pPr marL="0" indent="0" eaLnBrk="1" hangingPunct="1">
              <a:lnSpc>
                <a:spcPct val="90000"/>
              </a:lnSpc>
              <a:buFontTx/>
              <a:buNone/>
              <a:defRPr/>
            </a:pPr>
            <a:r>
              <a:rPr lang="en-US" sz="2800" b="1" dirty="0">
                <a:solidFill>
                  <a:srgbClr val="FF6600"/>
                </a:solidFill>
                <a:cs typeface="Arial" charset="0"/>
              </a:rPr>
              <a:t>Compression Ratio</a:t>
            </a:r>
            <a:r>
              <a:rPr lang="en-US" sz="2800" dirty="0">
                <a:solidFill>
                  <a:srgbClr val="FF6600"/>
                </a:solidFill>
                <a:cs typeface="Arial" charset="0"/>
              </a:rPr>
              <a:t>  </a:t>
            </a:r>
          </a:p>
          <a:p>
            <a:pPr marL="0" indent="0" eaLnBrk="1" hangingPunct="1">
              <a:lnSpc>
                <a:spcPct val="90000"/>
              </a:lnSpc>
              <a:buFontTx/>
              <a:buNone/>
              <a:defRPr/>
            </a:pPr>
            <a:r>
              <a:rPr lang="en-US" sz="2800" dirty="0">
                <a:cs typeface="Arial" charset="0"/>
              </a:rPr>
              <a:t>The size of the compressed data divided by the size of the original data</a:t>
            </a:r>
          </a:p>
          <a:p>
            <a:pPr marL="0" indent="0" eaLnBrk="1" hangingPunct="1">
              <a:lnSpc>
                <a:spcPct val="90000"/>
              </a:lnSpc>
              <a:buFontTx/>
              <a:buNone/>
              <a:defRPr/>
            </a:pPr>
            <a:r>
              <a:rPr lang="en-US" sz="2800" dirty="0">
                <a:cs typeface="Arial" charset="0"/>
              </a:rPr>
              <a:t>A data compression technique can be:</a:t>
            </a:r>
          </a:p>
          <a:p>
            <a:pPr lvl="1" eaLnBrk="1" hangingPunct="1">
              <a:lnSpc>
                <a:spcPct val="90000"/>
              </a:lnSpc>
              <a:buFontTx/>
              <a:buNone/>
              <a:defRPr/>
            </a:pPr>
            <a:r>
              <a:rPr lang="en-US" sz="2400" b="1" dirty="0">
                <a:solidFill>
                  <a:srgbClr val="FF6600"/>
                </a:solidFill>
                <a:cs typeface="Arial" charset="0"/>
              </a:rPr>
              <a:t>Lossless</a:t>
            </a:r>
            <a:r>
              <a:rPr lang="en-US" sz="2400" dirty="0">
                <a:cs typeface="Arial" charset="0"/>
              </a:rPr>
              <a:t>, which means the data can be retrieved without any loss of original information</a:t>
            </a:r>
          </a:p>
          <a:p>
            <a:pPr lvl="1" eaLnBrk="1" hangingPunct="1">
              <a:lnSpc>
                <a:spcPct val="90000"/>
              </a:lnSpc>
              <a:buFontTx/>
              <a:buNone/>
              <a:defRPr/>
            </a:pPr>
            <a:r>
              <a:rPr lang="en-US" sz="2400" b="1" dirty="0">
                <a:solidFill>
                  <a:srgbClr val="FF6600"/>
                </a:solidFill>
                <a:cs typeface="Arial" charset="0"/>
              </a:rPr>
              <a:t>Lossy</a:t>
            </a:r>
            <a:r>
              <a:rPr lang="en-US" sz="2400" dirty="0">
                <a:cs typeface="Arial" charset="0"/>
              </a:rPr>
              <a:t>, which means some information may be lost in the process of compression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5B2C0E-7229-0645-85DC-0EEA708A93AF}"/>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59F99C1-7C7B-2348-89B0-CA37B203D9B5}" type="slidenum">
              <a:rPr lang="en-US" altLang="en-US" sz="1400" smtClean="0"/>
              <a:pPr eaLnBrk="1" hangingPunct="1">
                <a:spcBef>
                  <a:spcPct val="0"/>
                </a:spcBef>
                <a:buFontTx/>
                <a:buNone/>
                <a:defRPr/>
              </a:pPr>
              <a:t>50</a:t>
            </a:fld>
            <a:endParaRPr lang="en-US" altLang="en-US" sz="1400" dirty="0"/>
          </a:p>
        </p:txBody>
      </p:sp>
      <p:sp>
        <p:nvSpPr>
          <p:cNvPr id="113666" name="Rectangle 2">
            <a:extLst>
              <a:ext uri="{FF2B5EF4-FFF2-40B4-BE49-F238E27FC236}">
                <a16:creationId xmlns:a16="http://schemas.microsoft.com/office/drawing/2014/main" id="{65470AF9-3FEF-3B49-B550-ABF972C426CD}"/>
              </a:ext>
            </a:extLst>
          </p:cNvPr>
          <p:cNvSpPr>
            <a:spLocks noGrp="1" noChangeArrowheads="1"/>
          </p:cNvSpPr>
          <p:nvPr>
            <p:ph type="title"/>
          </p:nvPr>
        </p:nvSpPr>
        <p:spPr>
          <a:xfrm>
            <a:off x="609600" y="228600"/>
            <a:ext cx="8077200" cy="1143000"/>
          </a:xfrm>
        </p:spPr>
        <p:txBody>
          <a:bodyPr/>
          <a:lstStyle/>
          <a:p>
            <a:pPr eaLnBrk="1" hangingPunct="1">
              <a:defRPr/>
            </a:pPr>
            <a:r>
              <a:rPr lang="en-US" dirty="0">
                <a:cs typeface="+mj-cs"/>
              </a:rPr>
              <a:t>Representing Audio Information </a:t>
            </a:r>
            <a:r>
              <a:rPr lang="en-US" sz="1800" dirty="0">
                <a:cs typeface="+mj-cs"/>
              </a:rPr>
              <a:t>(3 of 5)</a:t>
            </a:r>
            <a:endParaRPr lang="en-US" sz="1800" i="1" dirty="0">
              <a:cs typeface="+mj-cs"/>
            </a:endParaRPr>
          </a:p>
        </p:txBody>
      </p:sp>
      <p:sp>
        <p:nvSpPr>
          <p:cNvPr id="113667" name="Rectangle 3">
            <a:extLst>
              <a:ext uri="{FF2B5EF4-FFF2-40B4-BE49-F238E27FC236}">
                <a16:creationId xmlns:a16="http://schemas.microsoft.com/office/drawing/2014/main" id="{E24D957A-86C2-AB4E-8B05-162436EB636F}"/>
              </a:ext>
            </a:extLst>
          </p:cNvPr>
          <p:cNvSpPr>
            <a:spLocks noGrp="1" noChangeArrowheads="1"/>
          </p:cNvSpPr>
          <p:nvPr>
            <p:ph type="body" idx="1"/>
          </p:nvPr>
        </p:nvSpPr>
        <p:spPr/>
        <p:txBody>
          <a:bodyPr>
            <a:normAutofit fontScale="92500" lnSpcReduction="10000"/>
          </a:bodyPr>
          <a:lstStyle/>
          <a:p>
            <a:pPr marL="0" indent="0" eaLnBrk="1" hangingPunct="1">
              <a:buFontTx/>
              <a:buNone/>
              <a:defRPr/>
            </a:pPr>
            <a:r>
              <a:rPr lang="en-US" dirty="0">
                <a:solidFill>
                  <a:srgbClr val="FF6600"/>
                </a:solidFill>
                <a:cs typeface="+mn-cs"/>
              </a:rPr>
              <a:t>Digitize </a:t>
            </a:r>
            <a:r>
              <a:rPr lang="en-US" dirty="0">
                <a:cs typeface="+mn-cs"/>
              </a:rPr>
              <a:t>the signal by:</a:t>
            </a:r>
          </a:p>
          <a:p>
            <a:pPr lvl="1" eaLnBrk="1" hangingPunct="1">
              <a:defRPr/>
            </a:pPr>
            <a:r>
              <a:rPr lang="en-US" sz="3200" dirty="0">
                <a:solidFill>
                  <a:srgbClr val="FF6600"/>
                </a:solidFill>
                <a:cs typeface="+mn-cs"/>
              </a:rPr>
              <a:t>Sampling</a:t>
            </a:r>
            <a:r>
              <a:rPr lang="en-US" sz="3200" dirty="0"/>
              <a:t>: Periodically measure the voltage </a:t>
            </a:r>
          </a:p>
          <a:p>
            <a:pPr lvl="1" eaLnBrk="1" hangingPunct="1">
              <a:defRPr/>
            </a:pPr>
            <a:r>
              <a:rPr lang="en-US" sz="3200" dirty="0">
                <a:solidFill>
                  <a:srgbClr val="FF6600"/>
                </a:solidFill>
              </a:rPr>
              <a:t>Quantization</a:t>
            </a:r>
            <a:r>
              <a:rPr lang="en-US" sz="3200" dirty="0"/>
              <a:t>: Represent the voltage as a number using a finite number of bits </a:t>
            </a:r>
          </a:p>
          <a:p>
            <a:pPr marL="57150" indent="0" eaLnBrk="1" hangingPunct="1">
              <a:buFontTx/>
              <a:buNone/>
              <a:defRPr/>
            </a:pPr>
            <a:endParaRPr lang="en-US" sz="3600" dirty="0"/>
          </a:p>
          <a:p>
            <a:pPr marL="0" indent="0" eaLnBrk="1" hangingPunct="1">
              <a:lnSpc>
                <a:spcPct val="80000"/>
              </a:lnSpc>
              <a:buFontTx/>
              <a:buNone/>
              <a:defRPr/>
            </a:pPr>
            <a:r>
              <a:rPr lang="en-US" i="1" dirty="0">
                <a:cs typeface="+mn-cs"/>
              </a:rPr>
              <a:t>How often should we sample?</a:t>
            </a:r>
            <a:endParaRPr lang="en-US" dirty="0">
              <a:cs typeface="+mn-cs"/>
            </a:endParaRPr>
          </a:p>
          <a:p>
            <a:pPr marL="0" indent="0" eaLnBrk="1" hangingPunct="1">
              <a:lnSpc>
                <a:spcPct val="80000"/>
              </a:lnSpc>
              <a:buFontTx/>
              <a:buNone/>
              <a:defRPr/>
            </a:pPr>
            <a:endParaRPr lang="en-US" dirty="0">
              <a:cs typeface="+mn-cs"/>
            </a:endParaRPr>
          </a:p>
          <a:p>
            <a:pPr marL="57150" indent="0" eaLnBrk="1" hangingPunct="1">
              <a:buFontTx/>
              <a:buNone/>
              <a:defRPr/>
            </a:pPr>
            <a:r>
              <a:rPr lang="en-US" dirty="0"/>
              <a:t>A sampling rate of about </a:t>
            </a:r>
            <a:r>
              <a:rPr lang="en-US" dirty="0">
                <a:solidFill>
                  <a:srgbClr val="FF6600"/>
                </a:solidFill>
              </a:rPr>
              <a:t>40,000 times per second </a:t>
            </a:r>
            <a:r>
              <a:rPr lang="en-US" dirty="0"/>
              <a:t>is enough to create a reasonable sound reproduction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C76BF120-3F65-F048-9409-38477ECEFFB5}"/>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23B7A7E-979B-774B-B6B5-01D69A7572A2}" type="slidenum">
              <a:rPr lang="en-US" altLang="en-US" sz="1400" smtClean="0"/>
              <a:pPr eaLnBrk="1" hangingPunct="1">
                <a:spcBef>
                  <a:spcPct val="0"/>
                </a:spcBef>
                <a:buFontTx/>
                <a:buNone/>
                <a:defRPr/>
              </a:pPr>
              <a:t>51</a:t>
            </a:fld>
            <a:endParaRPr lang="en-US" altLang="en-US" sz="1400" dirty="0"/>
          </a:p>
        </p:txBody>
      </p:sp>
      <p:sp>
        <p:nvSpPr>
          <p:cNvPr id="8195" name="Rectangle 3">
            <a:extLst>
              <a:ext uri="{FF2B5EF4-FFF2-40B4-BE49-F238E27FC236}">
                <a16:creationId xmlns:a16="http://schemas.microsoft.com/office/drawing/2014/main" id="{7E5CDF27-CA2F-5B40-A46C-D765DA3A8F94}"/>
              </a:ext>
            </a:extLst>
          </p:cNvPr>
          <p:cNvSpPr>
            <a:spLocks noGrp="1" noChangeArrowheads="1"/>
          </p:cNvSpPr>
          <p:nvPr>
            <p:ph type="title"/>
          </p:nvPr>
        </p:nvSpPr>
        <p:spPr>
          <a:xfrm>
            <a:off x="609600" y="228600"/>
            <a:ext cx="8077200" cy="1143000"/>
          </a:xfrm>
        </p:spPr>
        <p:txBody>
          <a:bodyPr/>
          <a:lstStyle/>
          <a:p>
            <a:pPr eaLnBrk="1" hangingPunct="1">
              <a:defRPr/>
            </a:pPr>
            <a:r>
              <a:rPr lang="en-US" dirty="0">
                <a:cs typeface="+mj-cs"/>
              </a:rPr>
              <a:t>Representing Audio Information </a:t>
            </a:r>
            <a:r>
              <a:rPr lang="en-US" sz="1800" dirty="0">
                <a:cs typeface="+mj-cs"/>
              </a:rPr>
              <a:t>(4 of 5)</a:t>
            </a:r>
            <a:endParaRPr lang="en-US" sz="1800" i="1" dirty="0">
              <a:cs typeface="+mj-cs"/>
            </a:endParaRPr>
          </a:p>
        </p:txBody>
      </p:sp>
      <p:sp>
        <p:nvSpPr>
          <p:cNvPr id="8197" name="Rectangle 5">
            <a:extLst>
              <a:ext uri="{FF2B5EF4-FFF2-40B4-BE49-F238E27FC236}">
                <a16:creationId xmlns:a16="http://schemas.microsoft.com/office/drawing/2014/main" id="{9D4EFC0B-528E-F243-BE96-01D9B57332C2}"/>
              </a:ext>
            </a:extLst>
          </p:cNvPr>
          <p:cNvSpPr>
            <a:spLocks noChangeArrowheads="1"/>
          </p:cNvSpPr>
          <p:nvPr/>
        </p:nvSpPr>
        <p:spPr bwMode="auto">
          <a:xfrm>
            <a:off x="6248400" y="2362200"/>
            <a:ext cx="1752600" cy="16002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dirty="0">
                <a:latin typeface="Arial" charset="0"/>
                <a:ea typeface="ＭＳ Ｐゴシック" charset="0"/>
              </a:rPr>
              <a:t>Some data</a:t>
            </a:r>
          </a:p>
          <a:p>
            <a:pPr eaLnBrk="1" hangingPunct="1">
              <a:defRPr/>
            </a:pPr>
            <a:r>
              <a:rPr lang="en-US" sz="1800" dirty="0">
                <a:latin typeface="Arial" charset="0"/>
                <a:ea typeface="ＭＳ Ｐゴシック" charset="0"/>
              </a:rPr>
              <a:t>is lost, but a</a:t>
            </a:r>
          </a:p>
          <a:p>
            <a:pPr eaLnBrk="1" hangingPunct="1">
              <a:defRPr/>
            </a:pPr>
            <a:r>
              <a:rPr lang="en-US" sz="1800" dirty="0">
                <a:latin typeface="Arial" charset="0"/>
                <a:ea typeface="ＭＳ Ｐゴシック" charset="0"/>
              </a:rPr>
              <a:t>reasonable</a:t>
            </a:r>
          </a:p>
          <a:p>
            <a:pPr eaLnBrk="1" hangingPunct="1">
              <a:defRPr/>
            </a:pPr>
            <a:r>
              <a:rPr lang="en-US" sz="1800" dirty="0">
                <a:latin typeface="Arial" charset="0"/>
                <a:ea typeface="ＭＳ Ｐゴシック" charset="0"/>
              </a:rPr>
              <a:t>sound is </a:t>
            </a:r>
          </a:p>
          <a:p>
            <a:pPr eaLnBrk="1" hangingPunct="1">
              <a:defRPr/>
            </a:pPr>
            <a:r>
              <a:rPr lang="en-US" sz="1800" dirty="0">
                <a:latin typeface="Arial" charset="0"/>
                <a:ea typeface="ＭＳ Ｐゴシック" charset="0"/>
              </a:rPr>
              <a:t>reproduced</a:t>
            </a:r>
          </a:p>
        </p:txBody>
      </p:sp>
      <p:pic>
        <p:nvPicPr>
          <p:cNvPr id="3" name="Picture 2" descr="A figure shows the sampling process of an audio signal with one of its peak labeled &quot;This peak value is los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76400"/>
            <a:ext cx="4870704" cy="3846576"/>
          </a:xfrm>
          <a:prstGeom prst="rect">
            <a:avLst/>
          </a:prstGeom>
        </p:spPr>
      </p:pic>
      <p:sp>
        <p:nvSpPr>
          <p:cNvPr id="2" name="Rectangle 1"/>
          <p:cNvSpPr/>
          <p:nvPr/>
        </p:nvSpPr>
        <p:spPr>
          <a:xfrm>
            <a:off x="801400" y="5638800"/>
            <a:ext cx="2472152" cy="338554"/>
          </a:xfrm>
          <a:prstGeom prst="rect">
            <a:avLst/>
          </a:prstGeom>
        </p:spPr>
        <p:txBody>
          <a:bodyPr wrap="none">
            <a:spAutoFit/>
          </a:bodyPr>
          <a:lstStyle/>
          <a:p>
            <a:r>
              <a:rPr lang="en-IN" sz="1600">
                <a:latin typeface="+mn-lt"/>
              </a:rPr>
              <a:t>Sampling an audio signal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2104FEDD-5661-884C-9DB9-072D5F2FF029}"/>
              </a:ext>
            </a:extLst>
          </p:cNvPr>
          <p:cNvSpPr>
            <a:spLocks noGrp="1" noChangeArrowheads="1"/>
          </p:cNvSpPr>
          <p:nvPr>
            <p:ph type="title"/>
          </p:nvPr>
        </p:nvSpPr>
        <p:spPr/>
        <p:txBody>
          <a:bodyPr/>
          <a:lstStyle/>
          <a:p>
            <a:pPr eaLnBrk="1" hangingPunct="1">
              <a:defRPr/>
            </a:pPr>
            <a:r>
              <a:rPr lang="en-US" dirty="0">
                <a:cs typeface="+mj-cs"/>
              </a:rPr>
              <a:t>Representing Audio Information </a:t>
            </a:r>
            <a:r>
              <a:rPr lang="en-US" sz="1800" dirty="0">
                <a:cs typeface="+mj-cs"/>
              </a:rPr>
              <a:t>(5 of 5)</a:t>
            </a:r>
            <a:endParaRPr lang="en-US" sz="1800" i="1" dirty="0">
              <a:cs typeface="+mj-cs"/>
            </a:endParaRPr>
          </a:p>
        </p:txBody>
      </p:sp>
      <p:sp>
        <p:nvSpPr>
          <p:cNvPr id="3" name="Content Placeholder 2">
            <a:extLst>
              <a:ext uri="{FF2B5EF4-FFF2-40B4-BE49-F238E27FC236}">
                <a16:creationId xmlns:a16="http://schemas.microsoft.com/office/drawing/2014/main" id="{3429BC6F-C4D5-9F4F-8FE1-DA22882704E7}"/>
              </a:ext>
            </a:extLst>
          </p:cNvPr>
          <p:cNvSpPr>
            <a:spLocks noGrp="1"/>
          </p:cNvSpPr>
          <p:nvPr>
            <p:ph sz="half" idx="2"/>
          </p:nvPr>
        </p:nvSpPr>
        <p:spPr/>
        <p:txBody>
          <a:bodyPr>
            <a:normAutofit fontScale="55000" lnSpcReduction="20000"/>
          </a:bodyPr>
          <a:lstStyle/>
          <a:p>
            <a:pPr eaLnBrk="1" hangingPunct="1">
              <a:lnSpc>
                <a:spcPct val="120000"/>
              </a:lnSpc>
              <a:defRPr/>
            </a:pPr>
            <a:r>
              <a:rPr lang="en-US" sz="4000" dirty="0">
                <a:solidFill>
                  <a:srgbClr val="FF6600"/>
                </a:solidFill>
              </a:rPr>
              <a:t>CDs</a:t>
            </a:r>
            <a:r>
              <a:rPr lang="en-US" sz="4000" dirty="0"/>
              <a:t> store audio (or other) information digitally  </a:t>
            </a:r>
          </a:p>
          <a:p>
            <a:pPr lvl="1" eaLnBrk="1" hangingPunct="1">
              <a:lnSpc>
                <a:spcPct val="120000"/>
              </a:lnSpc>
              <a:defRPr/>
            </a:pPr>
            <a:r>
              <a:rPr lang="en-US" sz="3600" dirty="0">
                <a:solidFill>
                  <a:srgbClr val="FF6600"/>
                </a:solidFill>
              </a:rPr>
              <a:t>Pits </a:t>
            </a:r>
            <a:r>
              <a:rPr lang="en-US" sz="3600" dirty="0"/>
              <a:t>(reflect poorly)</a:t>
            </a:r>
          </a:p>
          <a:p>
            <a:pPr lvl="1" eaLnBrk="1" hangingPunct="1">
              <a:lnSpc>
                <a:spcPct val="120000"/>
              </a:lnSpc>
              <a:defRPr/>
            </a:pPr>
            <a:r>
              <a:rPr lang="en-US" sz="3600" dirty="0">
                <a:solidFill>
                  <a:srgbClr val="FF6600"/>
                </a:solidFill>
              </a:rPr>
              <a:t>Lands</a:t>
            </a:r>
            <a:r>
              <a:rPr lang="en-US" sz="3600" dirty="0"/>
              <a:t> (reflect well)</a:t>
            </a:r>
            <a:endParaRPr lang="en-US" sz="3200" dirty="0"/>
          </a:p>
          <a:p>
            <a:pPr eaLnBrk="1" hangingPunct="1">
              <a:lnSpc>
                <a:spcPct val="150000"/>
              </a:lnSpc>
              <a:defRPr/>
            </a:pPr>
            <a:r>
              <a:rPr lang="en-US" sz="4000" dirty="0"/>
              <a:t>Read by low-intensity </a:t>
            </a:r>
            <a:r>
              <a:rPr lang="en-US" sz="4000" dirty="0">
                <a:solidFill>
                  <a:srgbClr val="FF6600"/>
                </a:solidFill>
              </a:rPr>
              <a:t>laser</a:t>
            </a:r>
          </a:p>
          <a:p>
            <a:pPr eaLnBrk="1" hangingPunct="1">
              <a:lnSpc>
                <a:spcPct val="150000"/>
              </a:lnSpc>
              <a:defRPr/>
            </a:pPr>
            <a:r>
              <a:rPr lang="en-US" sz="4000" dirty="0"/>
              <a:t>Receptor converts reflections into binary digits</a:t>
            </a:r>
          </a:p>
          <a:p>
            <a:pPr eaLnBrk="1" hangingPunct="1">
              <a:lnSpc>
                <a:spcPct val="150000"/>
              </a:lnSpc>
              <a:defRPr/>
            </a:pPr>
            <a:r>
              <a:rPr lang="en-US" sz="4000" dirty="0"/>
              <a:t>Bit string represents audio signal</a:t>
            </a:r>
          </a:p>
          <a:p>
            <a:pPr>
              <a:defRPr/>
            </a:pPr>
            <a:endParaRPr lang="en-US" sz="4000" dirty="0"/>
          </a:p>
        </p:txBody>
      </p:sp>
      <p:sp>
        <p:nvSpPr>
          <p:cNvPr id="5" name="Slide Number Placeholder 2">
            <a:extLst>
              <a:ext uri="{FF2B5EF4-FFF2-40B4-BE49-F238E27FC236}">
                <a16:creationId xmlns:a16="http://schemas.microsoft.com/office/drawing/2014/main" id="{AB666302-C54D-264E-8F42-E651D7288AF8}"/>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0EB0AF01-D315-904F-9B26-9476CAA504CC}" type="slidenum">
              <a:rPr lang="en-US" altLang="en-US" sz="1400" smtClean="0"/>
              <a:pPr eaLnBrk="1" hangingPunct="1">
                <a:spcBef>
                  <a:spcPct val="0"/>
                </a:spcBef>
                <a:buFontTx/>
                <a:buNone/>
                <a:defRPr/>
              </a:pPr>
              <a:t>52</a:t>
            </a:fld>
            <a:endParaRPr lang="en-US" altLang="en-US" sz="1400" dirty="0"/>
          </a:p>
        </p:txBody>
      </p:sp>
      <p:pic>
        <p:nvPicPr>
          <p:cNvPr id="4" name="Picture 3" descr="The CD surface at the top represents the binary digits which are in the form of pits. From the middle of the CD surface, two extensions are shown: one at the right has a &quot;laser&quot; at its end and the other at the right has a &quot;receptor&quot; 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00200"/>
            <a:ext cx="3552444" cy="3488436"/>
          </a:xfrm>
          <a:prstGeom prst="rect">
            <a:avLst/>
          </a:prstGeom>
        </p:spPr>
      </p:pic>
      <p:sp>
        <p:nvSpPr>
          <p:cNvPr id="2" name="Rectangle 1"/>
          <p:cNvSpPr/>
          <p:nvPr/>
        </p:nvSpPr>
        <p:spPr>
          <a:xfrm>
            <a:off x="685800" y="5236887"/>
            <a:ext cx="3090783" cy="338554"/>
          </a:xfrm>
          <a:prstGeom prst="rect">
            <a:avLst/>
          </a:prstGeom>
        </p:spPr>
        <p:txBody>
          <a:bodyPr wrap="none">
            <a:spAutoFit/>
          </a:bodyPr>
          <a:lstStyle/>
          <a:p>
            <a:r>
              <a:rPr lang="en-IN" sz="1600">
                <a:latin typeface="+mn-lt"/>
              </a:rPr>
              <a:t>A CD player reading binary data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9841F-4AF3-A340-8097-FD0E90AFEED5}"/>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475B99E6-DA6C-5847-8F0D-3A1B4F702A78}" type="slidenum">
              <a:rPr lang="en-US" altLang="en-US" sz="1400" smtClean="0"/>
              <a:pPr eaLnBrk="1" hangingPunct="1">
                <a:spcBef>
                  <a:spcPct val="0"/>
                </a:spcBef>
                <a:buFontTx/>
                <a:buNone/>
                <a:defRPr/>
              </a:pPr>
              <a:t>53</a:t>
            </a:fld>
            <a:endParaRPr lang="en-US" altLang="en-US" sz="1400" dirty="0"/>
          </a:p>
        </p:txBody>
      </p:sp>
      <p:sp>
        <p:nvSpPr>
          <p:cNvPr id="118786" name="Rectangle 2">
            <a:extLst>
              <a:ext uri="{FF2B5EF4-FFF2-40B4-BE49-F238E27FC236}">
                <a16:creationId xmlns:a16="http://schemas.microsoft.com/office/drawing/2014/main" id="{11072083-15BD-AF46-9B89-6094895892BF}"/>
              </a:ext>
            </a:extLst>
          </p:cNvPr>
          <p:cNvSpPr>
            <a:spLocks noGrp="1" noChangeArrowheads="1"/>
          </p:cNvSpPr>
          <p:nvPr>
            <p:ph type="title"/>
          </p:nvPr>
        </p:nvSpPr>
        <p:spPr/>
        <p:txBody>
          <a:bodyPr/>
          <a:lstStyle/>
          <a:p>
            <a:pPr eaLnBrk="1" hangingPunct="1">
              <a:defRPr/>
            </a:pPr>
            <a:r>
              <a:rPr lang="en-US" dirty="0">
                <a:cs typeface="+mj-cs"/>
              </a:rPr>
              <a:t>Audio Formats</a:t>
            </a:r>
          </a:p>
        </p:txBody>
      </p:sp>
      <p:sp>
        <p:nvSpPr>
          <p:cNvPr id="118787" name="Rectangle 3">
            <a:extLst>
              <a:ext uri="{FF2B5EF4-FFF2-40B4-BE49-F238E27FC236}">
                <a16:creationId xmlns:a16="http://schemas.microsoft.com/office/drawing/2014/main" id="{B68D6CD3-B139-E740-9C21-FA7BA8E27C1C}"/>
              </a:ext>
            </a:extLst>
          </p:cNvPr>
          <p:cNvSpPr>
            <a:spLocks noGrp="1" noChangeArrowheads="1"/>
          </p:cNvSpPr>
          <p:nvPr>
            <p:ph type="body" idx="1"/>
          </p:nvPr>
        </p:nvSpPr>
        <p:spPr/>
        <p:txBody>
          <a:bodyPr>
            <a:normAutofit fontScale="55000" lnSpcReduction="20000"/>
          </a:bodyPr>
          <a:lstStyle/>
          <a:p>
            <a:pPr marL="0" indent="0" eaLnBrk="1" hangingPunct="1">
              <a:buFontTx/>
              <a:buNone/>
              <a:defRPr/>
            </a:pPr>
            <a:r>
              <a:rPr lang="en-US" altLang="en-US" sz="4000" dirty="0"/>
              <a:t>Audio formats:</a:t>
            </a:r>
          </a:p>
          <a:p>
            <a:pPr lvl="1" eaLnBrk="1" hangingPunct="1">
              <a:defRPr/>
            </a:pPr>
            <a:r>
              <a:rPr lang="en-US" altLang="en-US" sz="4000" dirty="0"/>
              <a:t>WAV, AU, AIFF, VQF, and </a:t>
            </a:r>
            <a:r>
              <a:rPr lang="en-US" altLang="en-US" sz="4000" dirty="0">
                <a:solidFill>
                  <a:srgbClr val="FF6600"/>
                </a:solidFill>
              </a:rPr>
              <a:t>MP3 </a:t>
            </a:r>
          </a:p>
          <a:p>
            <a:pPr lvl="1" eaLnBrk="1" hangingPunct="1">
              <a:defRPr/>
            </a:pPr>
            <a:r>
              <a:rPr lang="en-US" altLang="en-US" sz="4000" dirty="0"/>
              <a:t>Use various compression techniques</a:t>
            </a:r>
          </a:p>
          <a:p>
            <a:pPr marL="0" indent="0" eaLnBrk="1" hangingPunct="1">
              <a:defRPr/>
            </a:pPr>
            <a:endParaRPr lang="en-US" altLang="en-US" sz="4000" dirty="0"/>
          </a:p>
          <a:p>
            <a:pPr marL="0" indent="0" eaLnBrk="1" hangingPunct="1">
              <a:buFontTx/>
              <a:buNone/>
              <a:defRPr/>
            </a:pPr>
            <a:r>
              <a:rPr lang="en-US" altLang="en-US" sz="4000" dirty="0"/>
              <a:t>MP3 is dominant </a:t>
            </a:r>
          </a:p>
          <a:p>
            <a:pPr lvl="1" eaLnBrk="1" hangingPunct="1">
              <a:defRPr/>
            </a:pPr>
            <a:r>
              <a:rPr lang="en-US" altLang="en-US" sz="4000" dirty="0"/>
              <a:t>MPEG-2, audio layer 3 file </a:t>
            </a:r>
          </a:p>
          <a:p>
            <a:pPr lvl="1" eaLnBrk="1" hangingPunct="1">
              <a:defRPr/>
            </a:pPr>
            <a:r>
              <a:rPr lang="en-US" altLang="en-US" sz="4000" dirty="0"/>
              <a:t>MPEG = Motion Picture Experts Group</a:t>
            </a:r>
          </a:p>
          <a:p>
            <a:pPr lvl="1" eaLnBrk="1" hangingPunct="1">
              <a:defRPr/>
            </a:pPr>
            <a:r>
              <a:rPr lang="en-US" altLang="en-US" sz="4000" dirty="0"/>
              <a:t>Based on studies of interrelation between ear and brain, discards frequency information that isn’t perceived </a:t>
            </a:r>
            <a:r>
              <a:rPr lang="en-US" altLang="ja-JP" sz="4000" dirty="0"/>
              <a:t>by humans (science!)</a:t>
            </a:r>
            <a:endParaRPr lang="en-US" altLang="en-US" sz="4000" dirty="0"/>
          </a:p>
          <a:p>
            <a:pPr lvl="1" eaLnBrk="1" hangingPunct="1">
              <a:defRPr/>
            </a:pPr>
            <a:r>
              <a:rPr lang="en-US" altLang="en-US" sz="4000" dirty="0"/>
              <a:t>Additional compression by a form of Huffman encoding</a:t>
            </a:r>
          </a:p>
          <a:p>
            <a:pPr lvl="1" eaLnBrk="1" hangingPunct="1">
              <a:defRPr/>
            </a:pPr>
            <a:endParaRPr lang="en-US" altLang="en-US" sz="4000" dirty="0"/>
          </a:p>
          <a:p>
            <a:pPr lvl="1" eaLnBrk="1" hangingPunct="1">
              <a:buFontTx/>
              <a:buNone/>
              <a:defRPr/>
            </a:pPr>
            <a:r>
              <a:rPr lang="en-US" altLang="en-US" sz="4000" i="1" dirty="0"/>
              <a:t>Is this a lossy or lossless compression (or both)?</a:t>
            </a:r>
            <a:endParaRPr lang="en-US" altLang="en-US"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762E50-8BDD-D44C-871B-E11BF91C21E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EDF82938-4C25-B048-A550-CAC87DDD9354}" type="slidenum">
              <a:rPr lang="en-US" altLang="en-US" sz="1400" smtClean="0"/>
              <a:pPr eaLnBrk="1" hangingPunct="1">
                <a:spcBef>
                  <a:spcPct val="0"/>
                </a:spcBef>
                <a:buFontTx/>
                <a:buNone/>
                <a:defRPr/>
              </a:pPr>
              <a:t>54</a:t>
            </a:fld>
            <a:endParaRPr lang="en-US" altLang="en-US" sz="1400" dirty="0"/>
          </a:p>
        </p:txBody>
      </p:sp>
      <p:sp>
        <p:nvSpPr>
          <p:cNvPr id="119810" name="Rectangle 2">
            <a:extLst>
              <a:ext uri="{FF2B5EF4-FFF2-40B4-BE49-F238E27FC236}">
                <a16:creationId xmlns:a16="http://schemas.microsoft.com/office/drawing/2014/main" id="{BA5230E9-1B05-B946-81FE-0EC37E91D83D}"/>
              </a:ext>
            </a:extLst>
          </p:cNvPr>
          <p:cNvSpPr>
            <a:spLocks noGrp="1" noChangeArrowheads="1"/>
          </p:cNvSpPr>
          <p:nvPr>
            <p:ph type="title"/>
          </p:nvPr>
        </p:nvSpPr>
        <p:spPr/>
        <p:txBody>
          <a:bodyPr/>
          <a:lstStyle/>
          <a:p>
            <a:pPr eaLnBrk="1" hangingPunct="1">
              <a:defRPr/>
            </a:pPr>
            <a:r>
              <a:rPr lang="en-US" dirty="0">
                <a:cs typeface="+mj-cs"/>
              </a:rPr>
              <a:t>Representing Images and Graphics </a:t>
            </a:r>
            <a:br>
              <a:rPr lang="en-US" dirty="0">
                <a:cs typeface="+mj-cs"/>
              </a:rPr>
            </a:br>
            <a:r>
              <a:rPr lang="en-US" sz="1800" dirty="0">
                <a:cs typeface="+mj-cs"/>
              </a:rPr>
              <a:t>(1 of 6)</a:t>
            </a:r>
          </a:p>
        </p:txBody>
      </p:sp>
      <p:sp>
        <p:nvSpPr>
          <p:cNvPr id="119811" name="Rectangle 3">
            <a:extLst>
              <a:ext uri="{FF2B5EF4-FFF2-40B4-BE49-F238E27FC236}">
                <a16:creationId xmlns:a16="http://schemas.microsoft.com/office/drawing/2014/main" id="{4EEF3725-2AEF-F149-AB3B-6CD6BA603B41}"/>
              </a:ext>
            </a:extLst>
          </p:cNvPr>
          <p:cNvSpPr>
            <a:spLocks noGrp="1" noChangeArrowheads="1"/>
          </p:cNvSpPr>
          <p:nvPr>
            <p:ph type="body" idx="1"/>
          </p:nvPr>
        </p:nvSpPr>
        <p:spPr/>
        <p:txBody>
          <a:bodyPr>
            <a:normAutofit fontScale="92500" lnSpcReduction="20000"/>
          </a:bodyPr>
          <a:lstStyle/>
          <a:p>
            <a:pPr marL="0" indent="0" eaLnBrk="1" hangingPunct="1">
              <a:buFontTx/>
              <a:buNone/>
              <a:defRPr/>
            </a:pPr>
            <a:r>
              <a:rPr lang="en-US" dirty="0">
                <a:solidFill>
                  <a:srgbClr val="FF6600"/>
                </a:solidFill>
                <a:cs typeface="+mn-cs"/>
              </a:rPr>
              <a:t>Color </a:t>
            </a:r>
          </a:p>
          <a:p>
            <a:pPr eaLnBrk="1" hangingPunct="1">
              <a:lnSpc>
                <a:spcPct val="110000"/>
              </a:lnSpc>
              <a:defRPr/>
            </a:pPr>
            <a:r>
              <a:rPr lang="en-US" dirty="0">
                <a:cs typeface="+mn-cs"/>
              </a:rPr>
              <a:t>We take it for granted, but what is it really?</a:t>
            </a:r>
          </a:p>
          <a:p>
            <a:pPr marL="0" indent="0" eaLnBrk="1" hangingPunct="1">
              <a:lnSpc>
                <a:spcPct val="120000"/>
              </a:lnSpc>
              <a:buFontTx/>
              <a:buNone/>
              <a:defRPr/>
            </a:pPr>
            <a:endParaRPr lang="en-US" dirty="0">
              <a:solidFill>
                <a:srgbClr val="0000FF"/>
              </a:solidFill>
              <a:cs typeface="+mn-cs"/>
            </a:endParaRPr>
          </a:p>
          <a:p>
            <a:pPr marL="0" indent="0" eaLnBrk="1" hangingPunct="1">
              <a:lnSpc>
                <a:spcPct val="120000"/>
              </a:lnSpc>
              <a:buFontTx/>
              <a:buNone/>
              <a:defRPr/>
            </a:pPr>
            <a:r>
              <a:rPr lang="en-US" dirty="0">
                <a:solidFill>
                  <a:srgbClr val="FF6600"/>
                </a:solidFill>
                <a:cs typeface="+mn-cs"/>
              </a:rPr>
              <a:t>Retinas </a:t>
            </a:r>
            <a:r>
              <a:rPr lang="en-US" dirty="0">
                <a:cs typeface="+mn-cs"/>
              </a:rPr>
              <a:t>of our eyes have three types of </a:t>
            </a:r>
            <a:r>
              <a:rPr lang="en-US" dirty="0">
                <a:solidFill>
                  <a:srgbClr val="FF6600"/>
                </a:solidFill>
                <a:cs typeface="+mn-cs"/>
              </a:rPr>
              <a:t>photoreceptor cone cells </a:t>
            </a:r>
          </a:p>
          <a:p>
            <a:pPr eaLnBrk="1" hangingPunct="1">
              <a:lnSpc>
                <a:spcPct val="120000"/>
              </a:lnSpc>
              <a:defRPr/>
            </a:pPr>
            <a:r>
              <a:rPr lang="en-US" dirty="0">
                <a:cs typeface="+mn-cs"/>
              </a:rPr>
              <a:t>Each type responds to a different set of frequencies of light</a:t>
            </a:r>
          </a:p>
          <a:p>
            <a:pPr eaLnBrk="1" hangingPunct="1">
              <a:lnSpc>
                <a:spcPct val="120000"/>
              </a:lnSpc>
              <a:defRPr/>
            </a:pPr>
            <a:r>
              <a:rPr lang="en-US" dirty="0">
                <a:cs typeface="+mn-cs"/>
              </a:rPr>
              <a:t>Our brain translates that response into a perception of </a:t>
            </a:r>
            <a:r>
              <a:rPr lang="en-US" dirty="0">
                <a:solidFill>
                  <a:srgbClr val="FF0000"/>
                </a:solidFill>
                <a:cs typeface="+mn-cs"/>
              </a:rPr>
              <a:t>red</a:t>
            </a:r>
            <a:r>
              <a:rPr lang="en-US" dirty="0">
                <a:cs typeface="+mn-cs"/>
              </a:rPr>
              <a:t>, </a:t>
            </a:r>
            <a:r>
              <a:rPr lang="en-US" dirty="0">
                <a:solidFill>
                  <a:srgbClr val="336633"/>
                </a:solidFill>
                <a:cs typeface="+mn-cs"/>
              </a:rPr>
              <a:t>green</a:t>
            </a:r>
            <a:r>
              <a:rPr lang="en-US" dirty="0">
                <a:cs typeface="+mn-cs"/>
              </a:rPr>
              <a:t>, or </a:t>
            </a:r>
            <a:r>
              <a:rPr lang="en-US" dirty="0">
                <a:solidFill>
                  <a:srgbClr val="0000FF"/>
                </a:solidFill>
                <a:cs typeface="+mn-cs"/>
              </a:rPr>
              <a:t>blue</a:t>
            </a:r>
            <a:endParaRPr lang="en-US" dirty="0">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E8FDB3-025B-654B-9ECA-5B57EE47923A}"/>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3F8DCB0F-E2C7-1A44-991A-5C05A52E6AD1}" type="slidenum">
              <a:rPr lang="en-US" altLang="en-US" sz="1400" smtClean="0"/>
              <a:pPr eaLnBrk="1" hangingPunct="1">
                <a:spcBef>
                  <a:spcPct val="0"/>
                </a:spcBef>
                <a:buFontTx/>
                <a:buNone/>
                <a:defRPr/>
              </a:pPr>
              <a:t>55</a:t>
            </a:fld>
            <a:endParaRPr lang="en-US" altLang="en-US" sz="1400" dirty="0"/>
          </a:p>
        </p:txBody>
      </p:sp>
      <p:sp>
        <p:nvSpPr>
          <p:cNvPr id="120834" name="Rectangle 2">
            <a:extLst>
              <a:ext uri="{FF2B5EF4-FFF2-40B4-BE49-F238E27FC236}">
                <a16:creationId xmlns:a16="http://schemas.microsoft.com/office/drawing/2014/main" id="{DAA11481-EF2C-594A-9BD8-F566E9CB36F2}"/>
              </a:ext>
            </a:extLst>
          </p:cNvPr>
          <p:cNvSpPr>
            <a:spLocks noGrp="1" noChangeArrowheads="1"/>
          </p:cNvSpPr>
          <p:nvPr>
            <p:ph type="title"/>
          </p:nvPr>
        </p:nvSpPr>
        <p:spPr/>
        <p:txBody>
          <a:bodyPr/>
          <a:lstStyle/>
          <a:p>
            <a:pPr eaLnBrk="1" hangingPunct="1">
              <a:defRPr/>
            </a:pPr>
            <a:r>
              <a:rPr lang="en-US" dirty="0">
                <a:cs typeface="+mj-cs"/>
              </a:rPr>
              <a:t>Representing Images and Graphics </a:t>
            </a:r>
            <a:br>
              <a:rPr lang="en-US" dirty="0">
                <a:cs typeface="+mj-cs"/>
              </a:rPr>
            </a:br>
            <a:r>
              <a:rPr lang="en-US" sz="1800" dirty="0">
                <a:cs typeface="+mj-cs"/>
              </a:rPr>
              <a:t>(2 of 6)</a:t>
            </a:r>
            <a:endParaRPr lang="en-US" sz="1800" i="1" dirty="0">
              <a:cs typeface="+mj-cs"/>
            </a:endParaRPr>
          </a:p>
        </p:txBody>
      </p:sp>
      <p:sp>
        <p:nvSpPr>
          <p:cNvPr id="120835" name="Rectangle 3">
            <a:extLst>
              <a:ext uri="{FF2B5EF4-FFF2-40B4-BE49-F238E27FC236}">
                <a16:creationId xmlns:a16="http://schemas.microsoft.com/office/drawing/2014/main" id="{5E951B20-5286-4D49-9EA6-7C2596976A87}"/>
              </a:ext>
            </a:extLst>
          </p:cNvPr>
          <p:cNvSpPr>
            <a:spLocks noGrp="1" noChangeArrowheads="1"/>
          </p:cNvSpPr>
          <p:nvPr>
            <p:ph type="body" idx="1"/>
          </p:nvPr>
        </p:nvSpPr>
        <p:spPr>
          <a:solidFill>
            <a:schemeClr val="bg1"/>
          </a:solidFill>
        </p:spPr>
        <p:txBody>
          <a:bodyPr/>
          <a:lstStyle/>
          <a:p>
            <a:pPr marL="0" indent="0" eaLnBrk="1" hangingPunct="1">
              <a:buFontTx/>
              <a:buNone/>
              <a:defRPr/>
            </a:pPr>
            <a:r>
              <a:rPr lang="en-US" dirty="0">
                <a:cs typeface="+mn-cs"/>
              </a:rPr>
              <a:t>Color is expressed as an RGB (</a:t>
            </a:r>
            <a:r>
              <a:rPr lang="en-US" dirty="0">
                <a:solidFill>
                  <a:srgbClr val="FF0000"/>
                </a:solidFill>
                <a:cs typeface="+mn-cs"/>
              </a:rPr>
              <a:t>red</a:t>
            </a:r>
            <a:r>
              <a:rPr lang="en-US" dirty="0">
                <a:cs typeface="+mn-cs"/>
              </a:rPr>
              <a:t>-</a:t>
            </a:r>
            <a:r>
              <a:rPr lang="en-US" dirty="0">
                <a:solidFill>
                  <a:srgbClr val="336633"/>
                </a:solidFill>
                <a:cs typeface="+mn-cs"/>
              </a:rPr>
              <a:t>green</a:t>
            </a:r>
            <a:r>
              <a:rPr lang="en-US" dirty="0">
                <a:cs typeface="+mn-cs"/>
              </a:rPr>
              <a:t>-</a:t>
            </a:r>
            <a:r>
              <a:rPr lang="en-US" dirty="0">
                <a:solidFill>
                  <a:srgbClr val="0000FF"/>
                </a:solidFill>
                <a:cs typeface="+mn-cs"/>
              </a:rPr>
              <a:t>blue</a:t>
            </a:r>
            <a:r>
              <a:rPr lang="en-US" dirty="0">
                <a:cs typeface="+mn-cs"/>
              </a:rPr>
              <a:t>) value – three numbers that indicate the relative contribution of each of these three primary colors.</a:t>
            </a:r>
          </a:p>
          <a:p>
            <a:pPr marL="0" indent="0" eaLnBrk="1" hangingPunct="1">
              <a:buFontTx/>
              <a:buNone/>
              <a:defRPr/>
            </a:pPr>
            <a:endParaRPr lang="en-US" dirty="0">
              <a:cs typeface="+mn-cs"/>
            </a:endParaRPr>
          </a:p>
          <a:p>
            <a:pPr marL="0" indent="0" eaLnBrk="1" hangingPunct="1">
              <a:buFontTx/>
              <a:buNone/>
              <a:defRPr/>
            </a:pPr>
            <a:r>
              <a:rPr lang="en-US" dirty="0">
                <a:cs typeface="+mn-cs"/>
              </a:rPr>
              <a:t>An RGB value of (255, 255, 0) maximizes the contribution of </a:t>
            </a:r>
            <a:r>
              <a:rPr lang="en-US" dirty="0">
                <a:solidFill>
                  <a:srgbClr val="FF0000"/>
                </a:solidFill>
                <a:cs typeface="+mn-cs"/>
              </a:rPr>
              <a:t>red</a:t>
            </a:r>
            <a:r>
              <a:rPr lang="en-US" dirty="0">
                <a:cs typeface="+mn-cs"/>
              </a:rPr>
              <a:t> and </a:t>
            </a:r>
            <a:r>
              <a:rPr lang="en-US" dirty="0">
                <a:solidFill>
                  <a:srgbClr val="336633"/>
                </a:solidFill>
                <a:cs typeface="+mn-cs"/>
              </a:rPr>
              <a:t>green</a:t>
            </a:r>
            <a:r>
              <a:rPr lang="en-US" dirty="0">
                <a:cs typeface="+mn-cs"/>
              </a:rPr>
              <a:t>, and minimizes the contribution of </a:t>
            </a:r>
            <a:r>
              <a:rPr lang="en-US" dirty="0">
                <a:solidFill>
                  <a:srgbClr val="0000FF"/>
                </a:solidFill>
                <a:cs typeface="+mn-cs"/>
              </a:rPr>
              <a:t>blue</a:t>
            </a:r>
            <a:r>
              <a:rPr lang="en-US" dirty="0">
                <a:cs typeface="+mn-cs"/>
              </a:rPr>
              <a:t>, which results in a bright </a:t>
            </a:r>
            <a:r>
              <a:rPr lang="en-US" dirty="0">
                <a:solidFill>
                  <a:srgbClr val="FFFF00"/>
                </a:solidFill>
                <a:cs typeface="+mn-cs"/>
              </a:rPr>
              <a:t>yellow</a:t>
            </a:r>
            <a:r>
              <a:rPr lang="en-US" dirty="0">
                <a:solidFill>
                  <a:srgbClr val="000000"/>
                </a:solidFill>
                <a:cs typeface="+mn-cs"/>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B1ECA29F-57F0-734D-814C-06A3AD774DED}"/>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893521C-4E12-4245-831B-94B5C14968CA}" type="slidenum">
              <a:rPr lang="en-US" altLang="en-US" sz="1400" smtClean="0"/>
              <a:pPr eaLnBrk="1" hangingPunct="1">
                <a:spcBef>
                  <a:spcPct val="0"/>
                </a:spcBef>
                <a:buFontTx/>
                <a:buNone/>
                <a:defRPr/>
              </a:pPr>
              <a:t>56</a:t>
            </a:fld>
            <a:endParaRPr lang="en-US" altLang="en-US" sz="1400" dirty="0"/>
          </a:p>
        </p:txBody>
      </p:sp>
      <p:sp>
        <p:nvSpPr>
          <p:cNvPr id="10243" name="Rectangle 3">
            <a:extLst>
              <a:ext uri="{FF2B5EF4-FFF2-40B4-BE49-F238E27FC236}">
                <a16:creationId xmlns:a16="http://schemas.microsoft.com/office/drawing/2014/main" id="{42967D48-B2EF-2A43-A2DB-5214317E9696}"/>
              </a:ext>
            </a:extLst>
          </p:cNvPr>
          <p:cNvSpPr>
            <a:spLocks noGrp="1" noChangeArrowheads="1"/>
          </p:cNvSpPr>
          <p:nvPr>
            <p:ph type="title"/>
          </p:nvPr>
        </p:nvSpPr>
        <p:spPr/>
        <p:txBody>
          <a:bodyPr/>
          <a:lstStyle/>
          <a:p>
            <a:pPr eaLnBrk="1" hangingPunct="1">
              <a:defRPr/>
            </a:pPr>
            <a:r>
              <a:rPr lang="en-US" dirty="0">
                <a:cs typeface="+mj-cs"/>
              </a:rPr>
              <a:t>Representing Images and Graphics </a:t>
            </a:r>
            <a:br>
              <a:rPr lang="en-US" dirty="0">
                <a:cs typeface="+mj-cs"/>
              </a:rPr>
            </a:br>
            <a:r>
              <a:rPr lang="en-US" sz="1800" dirty="0">
                <a:cs typeface="+mj-cs"/>
              </a:rPr>
              <a:t>(3 of 6)</a:t>
            </a:r>
            <a:endParaRPr lang="en-US" sz="1800" i="1" dirty="0">
              <a:cs typeface="+mj-cs"/>
            </a:endParaRPr>
          </a:p>
        </p:txBody>
      </p:sp>
      <p:pic>
        <p:nvPicPr>
          <p:cNvPr id="3" name="Picture 2" descr="Each coordinate represents a color: (0, 0, 0) represents green, (0, 0, 1) represents yellow, (1, 0, 1) represents white, (1, 0, 0) represents cyan, (0, 1, 0) represents black, (1, 1, 0) represents blue, (0, 1, 1) represents red, and (1, 1, 1) represents magen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1981200"/>
            <a:ext cx="4663440" cy="3154680"/>
          </a:xfrm>
          <a:prstGeom prst="rect">
            <a:avLst/>
          </a:prstGeom>
        </p:spPr>
      </p:pic>
      <p:sp>
        <p:nvSpPr>
          <p:cNvPr id="2" name="Rectangle 1"/>
          <p:cNvSpPr/>
          <p:nvPr/>
        </p:nvSpPr>
        <p:spPr>
          <a:xfrm>
            <a:off x="2316480" y="5287826"/>
            <a:ext cx="3159711" cy="338554"/>
          </a:xfrm>
          <a:prstGeom prst="rect">
            <a:avLst/>
          </a:prstGeom>
        </p:spPr>
        <p:txBody>
          <a:bodyPr wrap="none">
            <a:spAutoFit/>
          </a:bodyPr>
          <a:lstStyle/>
          <a:p>
            <a:r>
              <a:rPr lang="en-IN" sz="1600">
                <a:latin typeface="+mn-lt"/>
              </a:rPr>
              <a:t>A three-dimensional </a:t>
            </a:r>
            <a:r>
              <a:rPr lang="en-IN" sz="1600" dirty="0" err="1">
                <a:latin typeface="+mn-lt"/>
              </a:rPr>
              <a:t>color</a:t>
            </a:r>
            <a:r>
              <a:rPr lang="en-IN" sz="1600" dirty="0">
                <a:latin typeface="+mn-lt"/>
              </a:rPr>
              <a:t> space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964EB-6532-9049-84ED-CE7D8618D6F1}"/>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E915F5B-070A-264C-BE4E-68ADF2C159B7}" type="slidenum">
              <a:rPr lang="en-US" altLang="en-US" sz="1400" smtClean="0"/>
              <a:pPr eaLnBrk="1" hangingPunct="1">
                <a:spcBef>
                  <a:spcPct val="0"/>
                </a:spcBef>
                <a:buFontTx/>
                <a:buNone/>
                <a:defRPr/>
              </a:pPr>
              <a:t>57</a:t>
            </a:fld>
            <a:endParaRPr lang="en-US" altLang="en-US" sz="1400" dirty="0"/>
          </a:p>
        </p:txBody>
      </p:sp>
      <p:sp>
        <p:nvSpPr>
          <p:cNvPr id="121858" name="Rectangle 2">
            <a:extLst>
              <a:ext uri="{FF2B5EF4-FFF2-40B4-BE49-F238E27FC236}">
                <a16:creationId xmlns:a16="http://schemas.microsoft.com/office/drawing/2014/main" id="{8E88F106-1D5A-5041-BBC3-61750D45E9EE}"/>
              </a:ext>
            </a:extLst>
          </p:cNvPr>
          <p:cNvSpPr>
            <a:spLocks noGrp="1" noChangeArrowheads="1"/>
          </p:cNvSpPr>
          <p:nvPr>
            <p:ph type="title"/>
          </p:nvPr>
        </p:nvSpPr>
        <p:spPr/>
        <p:txBody>
          <a:bodyPr/>
          <a:lstStyle/>
          <a:p>
            <a:pPr eaLnBrk="1" hangingPunct="1">
              <a:defRPr/>
            </a:pPr>
            <a:r>
              <a:rPr lang="en-US" dirty="0">
                <a:cs typeface="+mj-cs"/>
              </a:rPr>
              <a:t>Representing Images and Graphics </a:t>
            </a:r>
            <a:br>
              <a:rPr lang="en-US" dirty="0">
                <a:cs typeface="+mj-cs"/>
              </a:rPr>
            </a:br>
            <a:r>
              <a:rPr lang="en-US" sz="1800" dirty="0">
                <a:cs typeface="+mj-cs"/>
              </a:rPr>
              <a:t>(4 of 6)</a:t>
            </a:r>
            <a:endParaRPr lang="en-US" sz="1800" i="1" dirty="0">
              <a:cs typeface="+mj-cs"/>
            </a:endParaRPr>
          </a:p>
        </p:txBody>
      </p:sp>
      <p:sp>
        <p:nvSpPr>
          <p:cNvPr id="121859" name="Rectangle 3">
            <a:extLst>
              <a:ext uri="{FF2B5EF4-FFF2-40B4-BE49-F238E27FC236}">
                <a16:creationId xmlns:a16="http://schemas.microsoft.com/office/drawing/2014/main" id="{EBBB67F7-2487-7849-AB7B-2F406F8161B7}"/>
              </a:ext>
            </a:extLst>
          </p:cNvPr>
          <p:cNvSpPr>
            <a:spLocks noGrp="1" noChangeArrowheads="1"/>
          </p:cNvSpPr>
          <p:nvPr>
            <p:ph type="body" idx="1"/>
          </p:nvPr>
        </p:nvSpPr>
        <p:spPr/>
        <p:txBody>
          <a:bodyPr/>
          <a:lstStyle/>
          <a:p>
            <a:pPr marL="0" indent="0" eaLnBrk="1" hangingPunct="1">
              <a:buFontTx/>
              <a:buNone/>
              <a:defRPr/>
            </a:pPr>
            <a:r>
              <a:rPr lang="en-US" sz="2800" dirty="0">
                <a:solidFill>
                  <a:srgbClr val="FF6600"/>
                </a:solidFill>
                <a:cs typeface="+mn-cs"/>
              </a:rPr>
              <a:t>Color depth</a:t>
            </a:r>
          </a:p>
          <a:p>
            <a:pPr marL="0" indent="0" eaLnBrk="1" hangingPunct="1">
              <a:buFontTx/>
              <a:buNone/>
              <a:defRPr/>
            </a:pPr>
            <a:r>
              <a:rPr lang="en-US" sz="2800" dirty="0">
                <a:cs typeface="+mn-cs"/>
              </a:rPr>
              <a:t>The amount of data that is used to represent a color </a:t>
            </a:r>
          </a:p>
          <a:p>
            <a:pPr marL="0" indent="0" eaLnBrk="1" hangingPunct="1">
              <a:buFontTx/>
              <a:buNone/>
              <a:defRPr/>
            </a:pPr>
            <a:r>
              <a:rPr lang="en-US" sz="2800" dirty="0">
                <a:solidFill>
                  <a:srgbClr val="FF6600"/>
                </a:solidFill>
                <a:cs typeface="+mn-cs"/>
              </a:rPr>
              <a:t>HiColor </a:t>
            </a:r>
          </a:p>
          <a:p>
            <a:pPr marL="0" indent="0" eaLnBrk="1" hangingPunct="1">
              <a:buFontTx/>
              <a:buNone/>
              <a:defRPr/>
            </a:pPr>
            <a:r>
              <a:rPr lang="en-US" sz="2800" dirty="0">
                <a:cs typeface="+mn-cs"/>
              </a:rPr>
              <a:t>A 16-bit color depth: 5 bits used for each number in an RGB value with the extra bit sometimes used to represent transparency </a:t>
            </a:r>
          </a:p>
          <a:p>
            <a:pPr marL="0" indent="0" eaLnBrk="1" hangingPunct="1">
              <a:buFontTx/>
              <a:buNone/>
              <a:defRPr/>
            </a:pPr>
            <a:r>
              <a:rPr lang="en-US" sz="2800" dirty="0">
                <a:solidFill>
                  <a:srgbClr val="FF6600"/>
                </a:solidFill>
                <a:cs typeface="+mn-cs"/>
              </a:rPr>
              <a:t>TrueColor</a:t>
            </a:r>
          </a:p>
          <a:p>
            <a:pPr marL="0" indent="0" eaLnBrk="1" hangingPunct="1">
              <a:buFontTx/>
              <a:buNone/>
              <a:defRPr/>
            </a:pPr>
            <a:r>
              <a:rPr lang="en-US" sz="2800" dirty="0">
                <a:cs typeface="+mn-cs"/>
              </a:rPr>
              <a:t>A 24-bit color depth: 8 bits used for each number in an RGB value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64797AB3-4424-E848-82AC-095EAD659C87}"/>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E67C8BB7-52BE-0C48-A025-056949C2C614}" type="slidenum">
              <a:rPr lang="en-US" altLang="en-US" sz="1400" smtClean="0"/>
              <a:pPr eaLnBrk="1" hangingPunct="1">
                <a:spcBef>
                  <a:spcPct val="0"/>
                </a:spcBef>
                <a:buFontTx/>
                <a:buNone/>
                <a:defRPr/>
              </a:pPr>
              <a:t>58</a:t>
            </a:fld>
            <a:endParaRPr lang="en-US" altLang="en-US" sz="1400" dirty="0"/>
          </a:p>
        </p:txBody>
      </p:sp>
      <p:sp>
        <p:nvSpPr>
          <p:cNvPr id="23555" name="Rectangle 3">
            <a:extLst>
              <a:ext uri="{FF2B5EF4-FFF2-40B4-BE49-F238E27FC236}">
                <a16:creationId xmlns:a16="http://schemas.microsoft.com/office/drawing/2014/main" id="{7A71E274-A409-2448-842F-E5F6DF66E930}"/>
              </a:ext>
            </a:extLst>
          </p:cNvPr>
          <p:cNvSpPr>
            <a:spLocks noGrp="1" noChangeArrowheads="1"/>
          </p:cNvSpPr>
          <p:nvPr>
            <p:ph type="title"/>
          </p:nvPr>
        </p:nvSpPr>
        <p:spPr/>
        <p:txBody>
          <a:bodyPr/>
          <a:lstStyle/>
          <a:p>
            <a:pPr eaLnBrk="1" hangingPunct="1">
              <a:defRPr/>
            </a:pPr>
            <a:r>
              <a:rPr lang="en-US" dirty="0">
                <a:cs typeface="+mj-cs"/>
              </a:rPr>
              <a:t>Representing Images and Graphics </a:t>
            </a:r>
            <a:br>
              <a:rPr lang="en-US" dirty="0">
                <a:cs typeface="+mj-cs"/>
              </a:rPr>
            </a:br>
            <a:r>
              <a:rPr lang="en-US" sz="1800" dirty="0">
                <a:cs typeface="+mj-cs"/>
              </a:rPr>
              <a:t>(5 of 6)</a:t>
            </a:r>
            <a:endParaRPr lang="en-US" sz="1800" i="1" dirty="0">
              <a:cs typeface="+mj-cs"/>
            </a:endParaRPr>
          </a:p>
        </p:txBody>
      </p:sp>
      <p:sp>
        <p:nvSpPr>
          <p:cNvPr id="23557" name="Rectangle 5">
            <a:extLst>
              <a:ext uri="{FF2B5EF4-FFF2-40B4-BE49-F238E27FC236}">
                <a16:creationId xmlns:a16="http://schemas.microsoft.com/office/drawing/2014/main" id="{A5A83990-9F26-334D-AEED-3312DDC6999F}"/>
              </a:ext>
            </a:extLst>
          </p:cNvPr>
          <p:cNvSpPr>
            <a:spLocks noChangeArrowheads="1"/>
          </p:cNvSpPr>
          <p:nvPr/>
        </p:nvSpPr>
        <p:spPr bwMode="auto">
          <a:xfrm>
            <a:off x="6400800" y="2286000"/>
            <a:ext cx="2133600" cy="1295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dirty="0">
                <a:latin typeface="Arial" charset="0"/>
                <a:ea typeface="ＭＳ Ｐゴシック" charset="0"/>
              </a:rPr>
              <a:t>A few TrueColor</a:t>
            </a:r>
          </a:p>
          <a:p>
            <a:pPr eaLnBrk="1" hangingPunct="1">
              <a:defRPr/>
            </a:pPr>
            <a:r>
              <a:rPr lang="en-US" sz="1800" dirty="0">
                <a:latin typeface="Arial" charset="0"/>
                <a:ea typeface="ＭＳ Ｐゴシック" charset="0"/>
              </a:rPr>
              <a:t>RGB values and </a:t>
            </a:r>
          </a:p>
          <a:p>
            <a:pPr eaLnBrk="1" hangingPunct="1">
              <a:defRPr/>
            </a:pPr>
            <a:r>
              <a:rPr lang="en-US" sz="1800" dirty="0">
                <a:latin typeface="Arial" charset="0"/>
                <a:ea typeface="ＭＳ Ｐゴシック" charset="0"/>
              </a:rPr>
              <a:t>the colors they</a:t>
            </a:r>
          </a:p>
          <a:p>
            <a:pPr eaLnBrk="1" hangingPunct="1">
              <a:defRPr/>
            </a:pPr>
            <a:r>
              <a:rPr lang="en-US" sz="1800" dirty="0">
                <a:latin typeface="Arial" charset="0"/>
                <a:ea typeface="ＭＳ Ｐゴシック" charset="0"/>
              </a:rPr>
              <a:t>represent</a:t>
            </a:r>
          </a:p>
        </p:txBody>
      </p:sp>
      <p:pic>
        <p:nvPicPr>
          <p:cNvPr id="3" name="Picture 2" descr="The column headers of the table titled &quot;RGB Value&quot; are Red, Green, Blue, and Color. It infers the following data (row-wise): 0, 0, 0, and black; 255, 255, 255, and white; 255, 255, 0, and yellow; 255, 130, 255, and pink; 146, 81, 0, and brown; 157, 95, 82, and purple; 140, 0, 0, and maroon."/>
          <p:cNvPicPr>
            <a:picLocks noChangeAspect="1"/>
          </p:cNvPicPr>
          <p:nvPr/>
        </p:nvPicPr>
        <p:blipFill>
          <a:blip r:embed="rId2"/>
          <a:stretch>
            <a:fillRect/>
          </a:stretch>
        </p:blipFill>
        <p:spPr>
          <a:xfrm>
            <a:off x="1066800" y="1894334"/>
            <a:ext cx="4465610" cy="337413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ECD5251-F5DA-0D41-9897-3C3B01E90D29}"/>
              </a:ext>
            </a:extLst>
          </p:cNvPr>
          <p:cNvSpPr>
            <a:spLocks noGrp="1" noChangeArrowheads="1"/>
          </p:cNvSpPr>
          <p:nvPr>
            <p:ph type="title"/>
          </p:nvPr>
        </p:nvSpPr>
        <p:spPr/>
        <p:txBody>
          <a:bodyPr/>
          <a:lstStyle/>
          <a:p>
            <a:pPr eaLnBrk="1" hangingPunct="1">
              <a:defRPr/>
            </a:pPr>
            <a:r>
              <a:rPr lang="en-US" dirty="0"/>
              <a:t>Representing Images and Graphics </a:t>
            </a:r>
            <a:br>
              <a:rPr lang="en-US" dirty="0"/>
            </a:br>
            <a:r>
              <a:rPr lang="en-US" sz="1800" dirty="0"/>
              <a:t>(6 of 6)</a:t>
            </a:r>
            <a:endParaRPr lang="en-US" sz="1800" dirty="0">
              <a:cs typeface="+mj-cs"/>
            </a:endParaRPr>
          </a:p>
        </p:txBody>
      </p:sp>
      <p:sp>
        <p:nvSpPr>
          <p:cNvPr id="11268" name="Rectangle 4">
            <a:extLst>
              <a:ext uri="{FF2B5EF4-FFF2-40B4-BE49-F238E27FC236}">
                <a16:creationId xmlns:a16="http://schemas.microsoft.com/office/drawing/2014/main" id="{8DF2B2BA-EA0C-E548-A19D-DAC9836455F0}"/>
              </a:ext>
            </a:extLst>
          </p:cNvPr>
          <p:cNvSpPr>
            <a:spLocks noGrp="1" noChangeArrowheads="1"/>
          </p:cNvSpPr>
          <p:nvPr>
            <p:ph sz="half" idx="1"/>
          </p:nvPr>
        </p:nvSpPr>
        <p:spPr/>
        <p:txBody>
          <a:bodyPr>
            <a:normAutofit lnSpcReduction="10000"/>
          </a:bodyPr>
          <a:lstStyle/>
          <a:p>
            <a:pPr marL="0" indent="0" eaLnBrk="1" hangingPunct="1">
              <a:buFontTx/>
              <a:buNone/>
              <a:defRPr/>
            </a:pPr>
            <a:r>
              <a:rPr lang="en-US" dirty="0">
                <a:cs typeface="+mn-cs"/>
              </a:rPr>
              <a:t>A </a:t>
            </a:r>
            <a:r>
              <a:rPr lang="en-US" dirty="0">
                <a:solidFill>
                  <a:srgbClr val="FF6600"/>
                </a:solidFill>
                <a:cs typeface="+mn-cs"/>
              </a:rPr>
              <a:t>color palette </a:t>
            </a:r>
            <a:r>
              <a:rPr lang="en-US" dirty="0">
                <a:cs typeface="+mn-cs"/>
              </a:rPr>
              <a:t>is a set of colors; for example:</a:t>
            </a:r>
          </a:p>
          <a:p>
            <a:pPr eaLnBrk="1" hangingPunct="1">
              <a:defRPr/>
            </a:pPr>
            <a:r>
              <a:rPr lang="en-US" dirty="0">
                <a:cs typeface="+mn-cs"/>
              </a:rPr>
              <a:t>Colors supported by a monitor</a:t>
            </a:r>
          </a:p>
          <a:p>
            <a:pPr eaLnBrk="1" hangingPunct="1">
              <a:defRPr/>
            </a:pPr>
            <a:r>
              <a:rPr lang="en-US" dirty="0">
                <a:cs typeface="+mn-cs"/>
              </a:rPr>
              <a:t>Web-safe colors for use with Internet browsers</a:t>
            </a:r>
          </a:p>
          <a:p>
            <a:pPr eaLnBrk="1" hangingPunct="1">
              <a:defRPr/>
            </a:pPr>
            <a:r>
              <a:rPr lang="en-US" dirty="0">
                <a:cs typeface="+mn-cs"/>
              </a:rPr>
              <a:t>Colors from which user can choose</a:t>
            </a:r>
          </a:p>
          <a:p>
            <a:pPr eaLnBrk="1" hangingPunct="1">
              <a:defRPr/>
            </a:pPr>
            <a:r>
              <a:rPr lang="en-US" dirty="0">
                <a:cs typeface="+mn-cs"/>
              </a:rPr>
              <a:t>Colors used in an image</a:t>
            </a:r>
          </a:p>
        </p:txBody>
      </p:sp>
      <p:sp>
        <p:nvSpPr>
          <p:cNvPr id="6" name="Slide Number Placeholder 3">
            <a:extLst>
              <a:ext uri="{FF2B5EF4-FFF2-40B4-BE49-F238E27FC236}">
                <a16:creationId xmlns:a16="http://schemas.microsoft.com/office/drawing/2014/main" id="{B4E65F9C-52EF-D343-850A-2D3780D7A032}"/>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A37B385D-F911-974A-AAF0-C22290D0DA03}" type="slidenum">
              <a:rPr lang="en-US" altLang="en-US" sz="1400" smtClean="0"/>
              <a:pPr eaLnBrk="1" hangingPunct="1">
                <a:spcBef>
                  <a:spcPct val="0"/>
                </a:spcBef>
                <a:buFontTx/>
                <a:buNone/>
                <a:defRPr/>
              </a:pPr>
              <a:t>59</a:t>
            </a:fld>
            <a:endParaRPr lang="en-US" altLang="en-US" sz="1400" dirty="0"/>
          </a:p>
        </p:txBody>
      </p:sp>
      <p:pic>
        <p:nvPicPr>
          <p:cNvPr id="3" name="Picture 2" descr="A figure shows a restricted color palet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438400"/>
            <a:ext cx="3003042" cy="1994916"/>
          </a:xfrm>
          <a:prstGeom prst="rect">
            <a:avLst/>
          </a:prstGeom>
        </p:spPr>
      </p:pic>
      <p:sp>
        <p:nvSpPr>
          <p:cNvPr id="2" name="Rectangle 1"/>
          <p:cNvSpPr/>
          <p:nvPr/>
        </p:nvSpPr>
        <p:spPr>
          <a:xfrm>
            <a:off x="5562600" y="4572000"/>
            <a:ext cx="2387064" cy="338554"/>
          </a:xfrm>
          <a:prstGeom prst="rect">
            <a:avLst/>
          </a:prstGeom>
        </p:spPr>
        <p:txBody>
          <a:bodyPr wrap="none">
            <a:spAutoFit/>
          </a:bodyPr>
          <a:lstStyle/>
          <a:p>
            <a:r>
              <a:rPr lang="en-IN" sz="1600" dirty="0">
                <a:latin typeface="+mn-lt"/>
              </a:rPr>
              <a:t>A restricted </a:t>
            </a:r>
            <a:r>
              <a:rPr lang="en-IN" sz="1600" dirty="0" err="1">
                <a:latin typeface="+mn-lt"/>
              </a:rPr>
              <a:t>color</a:t>
            </a:r>
            <a:r>
              <a:rPr lang="en-IN" sz="1600" dirty="0">
                <a:latin typeface="+mn-lt"/>
              </a:rPr>
              <a:t> palette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9438D-940A-6947-85A7-2DD36A799577}"/>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D2074533-4C61-F44A-8A2B-AF6894B6DE60}" type="slidenum">
              <a:rPr lang="en-US" altLang="en-US" sz="1400" smtClean="0"/>
              <a:pPr eaLnBrk="1" hangingPunct="1">
                <a:spcBef>
                  <a:spcPct val="0"/>
                </a:spcBef>
                <a:buFontTx/>
                <a:buNone/>
                <a:defRPr/>
              </a:pPr>
              <a:t>6</a:t>
            </a:fld>
            <a:endParaRPr lang="en-US" altLang="en-US" sz="1400" dirty="0"/>
          </a:p>
        </p:txBody>
      </p:sp>
      <p:sp>
        <p:nvSpPr>
          <p:cNvPr id="54274" name="Rectangle 2">
            <a:extLst>
              <a:ext uri="{FF2B5EF4-FFF2-40B4-BE49-F238E27FC236}">
                <a16:creationId xmlns:a16="http://schemas.microsoft.com/office/drawing/2014/main" id="{D3EBA670-92FB-9946-B861-5695110F6E43}"/>
              </a:ext>
            </a:extLst>
          </p:cNvPr>
          <p:cNvSpPr>
            <a:spLocks noGrp="1" noChangeArrowheads="1"/>
          </p:cNvSpPr>
          <p:nvPr>
            <p:ph type="title"/>
          </p:nvPr>
        </p:nvSpPr>
        <p:spPr/>
        <p:txBody>
          <a:bodyPr/>
          <a:lstStyle/>
          <a:p>
            <a:pPr eaLnBrk="1" hangingPunct="1">
              <a:defRPr/>
            </a:pPr>
            <a:r>
              <a:rPr lang="en-US" dirty="0">
                <a:cs typeface="+mj-cs"/>
              </a:rPr>
              <a:t>Analog and Digital Information </a:t>
            </a:r>
            <a:r>
              <a:rPr lang="en-US" sz="1800" dirty="0">
                <a:cs typeface="+mj-cs"/>
              </a:rPr>
              <a:t>(1 of 4)</a:t>
            </a:r>
          </a:p>
        </p:txBody>
      </p:sp>
      <p:sp>
        <p:nvSpPr>
          <p:cNvPr id="54275" name="Rectangle 3">
            <a:extLst>
              <a:ext uri="{FF2B5EF4-FFF2-40B4-BE49-F238E27FC236}">
                <a16:creationId xmlns:a16="http://schemas.microsoft.com/office/drawing/2014/main" id="{03E5ADDE-1A92-5745-8612-51357B76E659}"/>
              </a:ext>
            </a:extLst>
          </p:cNvPr>
          <p:cNvSpPr>
            <a:spLocks noGrp="1" noChangeArrowheads="1"/>
          </p:cNvSpPr>
          <p:nvPr>
            <p:ph type="body" idx="1"/>
          </p:nvPr>
        </p:nvSpPr>
        <p:spPr/>
        <p:txBody>
          <a:bodyPr/>
          <a:lstStyle/>
          <a:p>
            <a:pPr marL="0" indent="0" eaLnBrk="1" hangingPunct="1">
              <a:buFontTx/>
              <a:buNone/>
              <a:defRPr/>
            </a:pPr>
            <a:r>
              <a:rPr lang="en-US" sz="3600" dirty="0">
                <a:cs typeface="+mn-cs"/>
              </a:rPr>
              <a:t>Computers are finite! </a:t>
            </a:r>
          </a:p>
          <a:p>
            <a:pPr marL="0" indent="0" eaLnBrk="1" hangingPunct="1">
              <a:buFontTx/>
              <a:buNone/>
              <a:defRPr/>
            </a:pPr>
            <a:r>
              <a:rPr lang="en-US" sz="3600" i="1" dirty="0">
                <a:solidFill>
                  <a:srgbClr val="FF6600"/>
                </a:solidFill>
                <a:cs typeface="+mn-cs"/>
              </a:rPr>
              <a:t>How do we represent an infinite world?</a:t>
            </a:r>
            <a:endParaRPr lang="en-US" sz="3600" dirty="0">
              <a:solidFill>
                <a:srgbClr val="FF6600"/>
              </a:solidFill>
              <a:cs typeface="+mn-cs"/>
            </a:endParaRPr>
          </a:p>
          <a:p>
            <a:pPr marL="0" indent="0" eaLnBrk="1" hangingPunct="1">
              <a:buFontTx/>
              <a:buNone/>
              <a:defRPr/>
            </a:pPr>
            <a:endParaRPr lang="en-US" dirty="0">
              <a:cs typeface="+mn-cs"/>
            </a:endParaRPr>
          </a:p>
          <a:p>
            <a:pPr marL="0" indent="0" eaLnBrk="1" hangingPunct="1">
              <a:buFontTx/>
              <a:buNone/>
              <a:defRPr/>
            </a:pPr>
            <a:r>
              <a:rPr lang="en-US" dirty="0">
                <a:cs typeface="+mn-cs"/>
              </a:rPr>
              <a:t>We represent </a:t>
            </a:r>
            <a:r>
              <a:rPr lang="en-US" dirty="0">
                <a:solidFill>
                  <a:srgbClr val="FF6600"/>
                </a:solidFill>
                <a:cs typeface="+mn-cs"/>
              </a:rPr>
              <a:t>enough </a:t>
            </a:r>
            <a:r>
              <a:rPr lang="en-US" dirty="0">
                <a:cs typeface="+mn-cs"/>
              </a:rPr>
              <a:t>of the world to satisfy our </a:t>
            </a:r>
            <a:r>
              <a:rPr lang="en-US" dirty="0">
                <a:solidFill>
                  <a:srgbClr val="FF6600"/>
                </a:solidFill>
                <a:cs typeface="+mn-cs"/>
              </a:rPr>
              <a:t>computational </a:t>
            </a:r>
            <a:r>
              <a:rPr lang="en-US" dirty="0">
                <a:cs typeface="+mn-cs"/>
              </a:rPr>
              <a:t>needs and our senses of </a:t>
            </a:r>
            <a:r>
              <a:rPr lang="en-US" dirty="0">
                <a:solidFill>
                  <a:srgbClr val="FF6600"/>
                </a:solidFill>
                <a:cs typeface="+mn-cs"/>
              </a:rPr>
              <a:t>sight</a:t>
            </a:r>
            <a:r>
              <a:rPr lang="en-US" dirty="0">
                <a:solidFill>
                  <a:srgbClr val="0000FF"/>
                </a:solidFill>
                <a:cs typeface="+mn-cs"/>
              </a:rPr>
              <a:t> </a:t>
            </a:r>
            <a:r>
              <a:rPr lang="en-US" dirty="0">
                <a:cs typeface="+mn-cs"/>
              </a:rPr>
              <a:t>and </a:t>
            </a:r>
            <a:r>
              <a:rPr lang="en-US" dirty="0">
                <a:solidFill>
                  <a:srgbClr val="FF6600"/>
                </a:solidFill>
                <a:cs typeface="+mn-cs"/>
              </a:rPr>
              <a:t>sound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737C2A-01EA-E14C-B660-D6F95383C2C6}"/>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2EE8AC4B-292D-6742-A02F-CFBC1CA9732E}" type="slidenum">
              <a:rPr lang="en-US" altLang="en-US" sz="1400" smtClean="0"/>
              <a:pPr eaLnBrk="1" hangingPunct="1">
                <a:spcBef>
                  <a:spcPct val="0"/>
                </a:spcBef>
                <a:buFontTx/>
                <a:buNone/>
                <a:defRPr/>
              </a:pPr>
              <a:t>60</a:t>
            </a:fld>
            <a:endParaRPr lang="en-US" altLang="en-US" sz="1400" dirty="0"/>
          </a:p>
        </p:txBody>
      </p:sp>
      <p:sp>
        <p:nvSpPr>
          <p:cNvPr id="129026" name="Rectangle 2">
            <a:extLst>
              <a:ext uri="{FF2B5EF4-FFF2-40B4-BE49-F238E27FC236}">
                <a16:creationId xmlns:a16="http://schemas.microsoft.com/office/drawing/2014/main" id="{BB7B294D-C94B-F549-8320-6B4C0C3455E3}"/>
              </a:ext>
            </a:extLst>
          </p:cNvPr>
          <p:cNvSpPr>
            <a:spLocks noGrp="1" noChangeArrowheads="1"/>
          </p:cNvSpPr>
          <p:nvPr>
            <p:ph type="title"/>
          </p:nvPr>
        </p:nvSpPr>
        <p:spPr/>
        <p:txBody>
          <a:bodyPr/>
          <a:lstStyle/>
          <a:p>
            <a:pPr eaLnBrk="1" hangingPunct="1">
              <a:defRPr/>
            </a:pPr>
            <a:r>
              <a:rPr lang="en-US" dirty="0">
                <a:cs typeface="+mj-cs"/>
              </a:rPr>
              <a:t>Digitized Images and Graphics </a:t>
            </a:r>
            <a:r>
              <a:rPr lang="en-US" sz="1800" dirty="0">
                <a:cs typeface="+mj-cs"/>
              </a:rPr>
              <a:t>(1 of 5)</a:t>
            </a:r>
          </a:p>
        </p:txBody>
      </p:sp>
      <p:sp>
        <p:nvSpPr>
          <p:cNvPr id="129027" name="Rectangle 3">
            <a:extLst>
              <a:ext uri="{FF2B5EF4-FFF2-40B4-BE49-F238E27FC236}">
                <a16:creationId xmlns:a16="http://schemas.microsoft.com/office/drawing/2014/main" id="{18BF05F2-082B-2B4C-BE1A-08642A2B8EFD}"/>
              </a:ext>
            </a:extLst>
          </p:cNvPr>
          <p:cNvSpPr>
            <a:spLocks noGrp="1" noChangeArrowheads="1"/>
          </p:cNvSpPr>
          <p:nvPr>
            <p:ph type="body" idx="1"/>
          </p:nvPr>
        </p:nvSpPr>
        <p:spPr/>
        <p:txBody>
          <a:bodyPr>
            <a:normAutofit fontScale="70000" lnSpcReduction="20000"/>
          </a:bodyPr>
          <a:lstStyle/>
          <a:p>
            <a:pPr eaLnBrk="1" hangingPunct="1">
              <a:lnSpc>
                <a:spcPct val="110000"/>
              </a:lnSpc>
              <a:defRPr/>
            </a:pPr>
            <a:r>
              <a:rPr lang="en-US" sz="3600" dirty="0">
                <a:solidFill>
                  <a:srgbClr val="FF6600"/>
                </a:solidFill>
                <a:cs typeface="+mn-cs"/>
              </a:rPr>
              <a:t>Pixels (picture elements)</a:t>
            </a:r>
          </a:p>
          <a:p>
            <a:pPr lvl="1" eaLnBrk="1" hangingPunct="1">
              <a:lnSpc>
                <a:spcPct val="110000"/>
              </a:lnSpc>
              <a:defRPr/>
            </a:pPr>
            <a:r>
              <a:rPr lang="en-US" sz="3600" dirty="0">
                <a:cs typeface="+mn-cs"/>
              </a:rPr>
              <a:t>Dots of color in image (or display device)</a:t>
            </a:r>
          </a:p>
          <a:p>
            <a:pPr eaLnBrk="1" hangingPunct="1">
              <a:defRPr/>
            </a:pPr>
            <a:r>
              <a:rPr lang="en-US" sz="3600" dirty="0">
                <a:solidFill>
                  <a:srgbClr val="FF6600"/>
                </a:solidFill>
                <a:cs typeface="+mn-cs"/>
              </a:rPr>
              <a:t>Resolution</a:t>
            </a:r>
          </a:p>
          <a:p>
            <a:pPr lvl="1" eaLnBrk="1" hangingPunct="1">
              <a:lnSpc>
                <a:spcPct val="110000"/>
              </a:lnSpc>
              <a:defRPr/>
            </a:pPr>
            <a:r>
              <a:rPr lang="en-US" sz="3600" dirty="0">
                <a:cs typeface="+mn-cs"/>
              </a:rPr>
              <a:t>Number of pixels in image (or device)</a:t>
            </a:r>
          </a:p>
          <a:p>
            <a:pPr eaLnBrk="1" hangingPunct="1">
              <a:lnSpc>
                <a:spcPct val="110000"/>
              </a:lnSpc>
              <a:defRPr/>
            </a:pPr>
            <a:r>
              <a:rPr lang="en-US" sz="3600" dirty="0">
                <a:solidFill>
                  <a:srgbClr val="FF6600"/>
                </a:solidFill>
                <a:cs typeface="+mn-cs"/>
              </a:rPr>
              <a:t>Raster graphics</a:t>
            </a:r>
          </a:p>
          <a:p>
            <a:pPr lvl="1" eaLnBrk="1" hangingPunct="1">
              <a:defRPr/>
            </a:pPr>
            <a:r>
              <a:rPr lang="en-US" sz="3600" dirty="0">
                <a:cs typeface="+mn-cs"/>
              </a:rPr>
              <a:t>Treat image as collection of pixels</a:t>
            </a:r>
          </a:p>
          <a:p>
            <a:pPr lvl="1" eaLnBrk="1" hangingPunct="1">
              <a:lnSpc>
                <a:spcPct val="120000"/>
              </a:lnSpc>
              <a:defRPr/>
            </a:pPr>
            <a:r>
              <a:rPr lang="en-US" sz="3600" dirty="0">
                <a:cs typeface="+mn-cs"/>
              </a:rPr>
              <a:t>Most common formats: BMP, GIF, PNG, and JPEG</a:t>
            </a:r>
          </a:p>
          <a:p>
            <a:pPr eaLnBrk="1" hangingPunct="1">
              <a:lnSpc>
                <a:spcPct val="120000"/>
              </a:lnSpc>
              <a:defRPr/>
            </a:pPr>
            <a:r>
              <a:rPr lang="en-US" sz="3600" dirty="0">
                <a:solidFill>
                  <a:srgbClr val="FF6600"/>
                </a:solidFill>
              </a:rPr>
              <a:t>Vector graphics</a:t>
            </a:r>
          </a:p>
          <a:p>
            <a:pPr lvl="1" eaLnBrk="1" hangingPunct="1">
              <a:lnSpc>
                <a:spcPct val="120000"/>
              </a:lnSpc>
              <a:defRPr/>
            </a:pPr>
            <a:r>
              <a:rPr lang="en-US" sz="3600" dirty="0"/>
              <a:t>Treat image as collection of geometric objects</a:t>
            </a:r>
          </a:p>
          <a:p>
            <a:pPr lvl="1" eaLnBrk="1" hangingPunct="1">
              <a:lnSpc>
                <a:spcPct val="120000"/>
              </a:lnSpc>
              <a:defRPr/>
            </a:pPr>
            <a:r>
              <a:rPr lang="en-US" sz="3600" dirty="0"/>
              <a:t>Most important formats: Flash and SVG</a:t>
            </a:r>
          </a:p>
          <a:p>
            <a:pPr eaLnBrk="1" hangingPunct="1">
              <a:lnSpc>
                <a:spcPct val="120000"/>
              </a:lnSpc>
              <a:defRPr/>
            </a:pPr>
            <a:endParaRPr lang="en-US" sz="3600" dirty="0">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7310BE-BD8D-0446-9C8A-502E7099119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42817F49-FE07-354E-8B47-E32751B7B7DF}" type="slidenum">
              <a:rPr lang="en-US" altLang="en-US" sz="1400" smtClean="0"/>
              <a:pPr eaLnBrk="1" hangingPunct="1">
                <a:spcBef>
                  <a:spcPct val="0"/>
                </a:spcBef>
                <a:buFontTx/>
                <a:buNone/>
                <a:defRPr/>
              </a:pPr>
              <a:t>61</a:t>
            </a:fld>
            <a:endParaRPr lang="en-US" altLang="en-US" sz="1400" dirty="0"/>
          </a:p>
        </p:txBody>
      </p:sp>
      <p:sp>
        <p:nvSpPr>
          <p:cNvPr id="154626" name="Rectangle 2">
            <a:extLst>
              <a:ext uri="{FF2B5EF4-FFF2-40B4-BE49-F238E27FC236}">
                <a16:creationId xmlns:a16="http://schemas.microsoft.com/office/drawing/2014/main" id="{D99540DA-727B-504C-AF2A-F24CA96F1B6E}"/>
              </a:ext>
            </a:extLst>
          </p:cNvPr>
          <p:cNvSpPr>
            <a:spLocks noGrp="1" noChangeArrowheads="1"/>
          </p:cNvSpPr>
          <p:nvPr>
            <p:ph type="title"/>
          </p:nvPr>
        </p:nvSpPr>
        <p:spPr/>
        <p:txBody>
          <a:bodyPr/>
          <a:lstStyle/>
          <a:p>
            <a:pPr eaLnBrk="1" hangingPunct="1">
              <a:defRPr/>
            </a:pPr>
            <a:r>
              <a:rPr lang="en-US" dirty="0">
                <a:cs typeface="+mj-cs"/>
              </a:rPr>
              <a:t>Digitized Images and Graphics </a:t>
            </a:r>
            <a:r>
              <a:rPr lang="en-US" sz="1800" dirty="0">
                <a:cs typeface="+mj-cs"/>
              </a:rPr>
              <a:t>(2 of 5)</a:t>
            </a:r>
          </a:p>
        </p:txBody>
      </p:sp>
      <p:sp>
        <p:nvSpPr>
          <p:cNvPr id="154627" name="Rectangle 3">
            <a:extLst>
              <a:ext uri="{FF2B5EF4-FFF2-40B4-BE49-F238E27FC236}">
                <a16:creationId xmlns:a16="http://schemas.microsoft.com/office/drawing/2014/main" id="{C68709B5-5DAE-1044-A91B-2235397B8D64}"/>
              </a:ext>
            </a:extLst>
          </p:cNvPr>
          <p:cNvSpPr>
            <a:spLocks noGrp="1" noChangeArrowheads="1"/>
          </p:cNvSpPr>
          <p:nvPr>
            <p:ph type="body" idx="1"/>
          </p:nvPr>
        </p:nvSpPr>
        <p:spPr>
          <a:xfrm>
            <a:off x="381000" y="1371600"/>
            <a:ext cx="8229600" cy="4876800"/>
          </a:xfrm>
        </p:spPr>
        <p:txBody>
          <a:bodyPr>
            <a:normAutofit fontScale="40000" lnSpcReduction="20000"/>
          </a:bodyPr>
          <a:lstStyle/>
          <a:p>
            <a:pPr eaLnBrk="1" hangingPunct="1">
              <a:lnSpc>
                <a:spcPct val="90000"/>
              </a:lnSpc>
              <a:defRPr/>
            </a:pPr>
            <a:r>
              <a:rPr lang="en-US" sz="6000" dirty="0">
                <a:solidFill>
                  <a:srgbClr val="FF6600"/>
                </a:solidFill>
                <a:cs typeface="+mn-cs"/>
              </a:rPr>
              <a:t>BMP (bitmap)</a:t>
            </a:r>
          </a:p>
          <a:p>
            <a:pPr lvl="1" eaLnBrk="1" hangingPunct="1">
              <a:lnSpc>
                <a:spcPct val="90000"/>
              </a:lnSpc>
              <a:defRPr/>
            </a:pPr>
            <a:r>
              <a:rPr lang="en-US" sz="6000" dirty="0">
                <a:cs typeface="+mn-cs"/>
              </a:rPr>
              <a:t>TrueColor color depth, or less to reduce file size</a:t>
            </a:r>
          </a:p>
          <a:p>
            <a:pPr lvl="1" eaLnBrk="1" hangingPunct="1">
              <a:lnSpc>
                <a:spcPct val="90000"/>
              </a:lnSpc>
              <a:defRPr/>
            </a:pPr>
            <a:r>
              <a:rPr lang="en-US" sz="6000" dirty="0">
                <a:cs typeface="+mn-cs"/>
              </a:rPr>
              <a:t>Well suited for compression by run-length encoding</a:t>
            </a:r>
          </a:p>
          <a:p>
            <a:pPr eaLnBrk="1" hangingPunct="1">
              <a:lnSpc>
                <a:spcPct val="90000"/>
              </a:lnSpc>
              <a:defRPr/>
            </a:pPr>
            <a:endParaRPr lang="en-US" sz="6000" dirty="0">
              <a:solidFill>
                <a:srgbClr val="0000FF"/>
              </a:solidFill>
              <a:cs typeface="+mn-cs"/>
            </a:endParaRPr>
          </a:p>
          <a:p>
            <a:pPr eaLnBrk="1" hangingPunct="1">
              <a:lnSpc>
                <a:spcPct val="90000"/>
              </a:lnSpc>
              <a:defRPr/>
            </a:pPr>
            <a:r>
              <a:rPr lang="en-US" sz="6000" dirty="0">
                <a:solidFill>
                  <a:srgbClr val="FF6600"/>
                </a:solidFill>
                <a:cs typeface="+mn-cs"/>
              </a:rPr>
              <a:t>GIF (indexed color)</a:t>
            </a:r>
          </a:p>
          <a:p>
            <a:pPr lvl="1" eaLnBrk="1" hangingPunct="1">
              <a:lnSpc>
                <a:spcPct val="90000"/>
              </a:lnSpc>
              <a:defRPr/>
            </a:pPr>
            <a:r>
              <a:rPr lang="en-US" sz="6000" dirty="0">
                <a:cs typeface="+mn-cs"/>
              </a:rPr>
              <a:t>File explicitly includes palette of 256 or fewer colors</a:t>
            </a:r>
          </a:p>
          <a:p>
            <a:pPr lvl="1" eaLnBrk="1" hangingPunct="1">
              <a:lnSpc>
                <a:spcPct val="90000"/>
              </a:lnSpc>
              <a:defRPr/>
            </a:pPr>
            <a:r>
              <a:rPr lang="en-US" sz="6000" dirty="0">
                <a:cs typeface="+mn-cs"/>
              </a:rPr>
              <a:t>Each pixel thus requires only 8 or fewer bits</a:t>
            </a:r>
          </a:p>
          <a:p>
            <a:pPr lvl="1" eaLnBrk="1" hangingPunct="1">
              <a:lnSpc>
                <a:spcPct val="90000"/>
              </a:lnSpc>
              <a:defRPr/>
            </a:pPr>
            <a:r>
              <a:rPr lang="en-US" sz="6000" dirty="0">
                <a:cs typeface="+mn-cs"/>
              </a:rPr>
              <a:t>Animated GIFs are short sequences of images</a:t>
            </a:r>
          </a:p>
          <a:p>
            <a:pPr eaLnBrk="1" hangingPunct="1">
              <a:lnSpc>
                <a:spcPct val="90000"/>
              </a:lnSpc>
              <a:defRPr/>
            </a:pPr>
            <a:endParaRPr lang="en-US" sz="6000" dirty="0">
              <a:solidFill>
                <a:srgbClr val="0000FF"/>
              </a:solidFill>
              <a:cs typeface="+mn-cs"/>
            </a:endParaRPr>
          </a:p>
          <a:p>
            <a:pPr eaLnBrk="1" hangingPunct="1">
              <a:lnSpc>
                <a:spcPct val="90000"/>
              </a:lnSpc>
              <a:defRPr/>
            </a:pPr>
            <a:r>
              <a:rPr lang="en-US" sz="6000" dirty="0">
                <a:solidFill>
                  <a:srgbClr val="FF6600"/>
                </a:solidFill>
                <a:cs typeface="+mn-cs"/>
              </a:rPr>
              <a:t>PNG (Portable Network Graphics)</a:t>
            </a:r>
          </a:p>
          <a:p>
            <a:pPr lvl="1" eaLnBrk="1" hangingPunct="1">
              <a:lnSpc>
                <a:spcPct val="90000"/>
              </a:lnSpc>
              <a:defRPr/>
            </a:pPr>
            <a:r>
              <a:rPr lang="en-US" sz="6000" dirty="0"/>
              <a:t>Intended to replace GIFs</a:t>
            </a:r>
          </a:p>
          <a:p>
            <a:pPr lvl="1" eaLnBrk="1" hangingPunct="1">
              <a:lnSpc>
                <a:spcPct val="90000"/>
              </a:lnSpc>
              <a:defRPr/>
            </a:pPr>
            <a:r>
              <a:rPr lang="en-US" sz="6000" dirty="0"/>
              <a:t>Greater compression with wider range of color depths</a:t>
            </a:r>
          </a:p>
          <a:p>
            <a:pPr lvl="1" eaLnBrk="1" hangingPunct="1">
              <a:lnSpc>
                <a:spcPct val="90000"/>
              </a:lnSpc>
              <a:defRPr/>
            </a:pPr>
            <a:r>
              <a:rPr lang="en-US" sz="6000" dirty="0"/>
              <a:t>No animation</a:t>
            </a:r>
          </a:p>
          <a:p>
            <a:pPr lvl="1" eaLnBrk="1" hangingPunct="1">
              <a:lnSpc>
                <a:spcPct val="90000"/>
              </a:lnSpc>
              <a:defRPr/>
            </a:pPr>
            <a:endParaRPr lang="en-US" sz="6000" dirty="0">
              <a:solidFill>
                <a:srgbClr val="0000FF"/>
              </a:solidFill>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31C99F-E7D5-244C-8F64-D38789AF4F33}"/>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20826FED-6A74-034B-A9BA-691B60BF2E49}" type="slidenum">
              <a:rPr lang="en-US" altLang="en-US" sz="1400" smtClean="0"/>
              <a:pPr eaLnBrk="1" hangingPunct="1">
                <a:spcBef>
                  <a:spcPct val="0"/>
                </a:spcBef>
                <a:buFontTx/>
                <a:buNone/>
                <a:defRPr/>
              </a:pPr>
              <a:t>62</a:t>
            </a:fld>
            <a:endParaRPr lang="en-US" altLang="en-US" sz="1400" dirty="0"/>
          </a:p>
        </p:txBody>
      </p:sp>
      <p:sp>
        <p:nvSpPr>
          <p:cNvPr id="154626" name="Rectangle 2">
            <a:extLst>
              <a:ext uri="{FF2B5EF4-FFF2-40B4-BE49-F238E27FC236}">
                <a16:creationId xmlns:a16="http://schemas.microsoft.com/office/drawing/2014/main" id="{D051AD72-256E-B545-A6E3-9B42A7D652D7}"/>
              </a:ext>
            </a:extLst>
          </p:cNvPr>
          <p:cNvSpPr>
            <a:spLocks noGrp="1" noChangeArrowheads="1"/>
          </p:cNvSpPr>
          <p:nvPr>
            <p:ph type="title"/>
          </p:nvPr>
        </p:nvSpPr>
        <p:spPr/>
        <p:txBody>
          <a:bodyPr/>
          <a:lstStyle/>
          <a:p>
            <a:pPr eaLnBrk="1" hangingPunct="1">
              <a:defRPr/>
            </a:pPr>
            <a:r>
              <a:rPr lang="en-US" dirty="0">
                <a:cs typeface="+mj-cs"/>
              </a:rPr>
              <a:t>Digitized Images and Graphics </a:t>
            </a:r>
            <a:r>
              <a:rPr lang="en-US" sz="1800" dirty="0">
                <a:cs typeface="+mj-cs"/>
              </a:rPr>
              <a:t>(3 of 5)</a:t>
            </a:r>
          </a:p>
        </p:txBody>
      </p:sp>
      <p:sp>
        <p:nvSpPr>
          <p:cNvPr id="154627" name="Rectangle 3">
            <a:extLst>
              <a:ext uri="{FF2B5EF4-FFF2-40B4-BE49-F238E27FC236}">
                <a16:creationId xmlns:a16="http://schemas.microsoft.com/office/drawing/2014/main" id="{CD16621D-E739-7849-8181-B046D4DB9ADB}"/>
              </a:ext>
            </a:extLst>
          </p:cNvPr>
          <p:cNvSpPr>
            <a:spLocks noGrp="1" noChangeArrowheads="1"/>
          </p:cNvSpPr>
          <p:nvPr>
            <p:ph type="body" idx="1"/>
          </p:nvPr>
        </p:nvSpPr>
        <p:spPr>
          <a:xfrm>
            <a:off x="381000" y="1371600"/>
            <a:ext cx="8229600" cy="4876800"/>
          </a:xfrm>
        </p:spPr>
        <p:txBody>
          <a:bodyPr>
            <a:normAutofit/>
          </a:bodyPr>
          <a:lstStyle/>
          <a:p>
            <a:pPr eaLnBrk="1" hangingPunct="1">
              <a:lnSpc>
                <a:spcPct val="90000"/>
              </a:lnSpc>
              <a:defRPr/>
            </a:pPr>
            <a:r>
              <a:rPr lang="en-US" sz="2400" dirty="0">
                <a:solidFill>
                  <a:srgbClr val="FF6600"/>
                </a:solidFill>
                <a:cs typeface="+mn-cs"/>
              </a:rPr>
              <a:t>JPEG (Joint Photographic Experts Group)</a:t>
            </a:r>
          </a:p>
          <a:p>
            <a:pPr lvl="1" eaLnBrk="1" hangingPunct="1">
              <a:lnSpc>
                <a:spcPct val="90000"/>
              </a:lnSpc>
              <a:defRPr/>
            </a:pPr>
            <a:r>
              <a:rPr lang="en-US" sz="2400" dirty="0"/>
              <a:t>Averages hues over short distances </a:t>
            </a:r>
          </a:p>
          <a:p>
            <a:pPr lvl="2" eaLnBrk="1" hangingPunct="1">
              <a:lnSpc>
                <a:spcPct val="90000"/>
              </a:lnSpc>
              <a:defRPr/>
            </a:pPr>
            <a:r>
              <a:rPr lang="en-US" sz="2000" dirty="0"/>
              <a:t>Why? Human vision tends to blur colors together within small areas (science!)</a:t>
            </a:r>
          </a:p>
          <a:p>
            <a:pPr lvl="2" eaLnBrk="1" hangingPunct="1">
              <a:lnSpc>
                <a:spcPct val="90000"/>
              </a:lnSpc>
              <a:defRPr/>
            </a:pPr>
            <a:r>
              <a:rPr lang="en-US" sz="2000" dirty="0"/>
              <a:t>How? Transform from the spatial domain to the frequency domain, then discard high-frequency components (math!)</a:t>
            </a:r>
          </a:p>
          <a:p>
            <a:pPr lvl="2" eaLnBrk="1" hangingPunct="1">
              <a:lnSpc>
                <a:spcPct val="90000"/>
              </a:lnSpc>
              <a:defRPr/>
            </a:pPr>
            <a:r>
              <a:rPr lang="en-US" sz="2000" dirty="0"/>
              <a:t>Sound familiar? Essentially the same idea used in MP3</a:t>
            </a:r>
          </a:p>
          <a:p>
            <a:pPr lvl="1" eaLnBrk="1" hangingPunct="1">
              <a:lnSpc>
                <a:spcPct val="90000"/>
              </a:lnSpc>
              <a:defRPr/>
            </a:pPr>
            <a:r>
              <a:rPr lang="en-US" sz="2400" dirty="0">
                <a:cs typeface="+mn-cs"/>
              </a:rPr>
              <a:t>Adjustable degree of compression</a:t>
            </a:r>
          </a:p>
          <a:p>
            <a:pPr eaLnBrk="1" hangingPunct="1">
              <a:lnSpc>
                <a:spcPct val="90000"/>
              </a:lnSpc>
              <a:defRPr/>
            </a:pPr>
            <a:endParaRPr lang="en-US" sz="2400" dirty="0">
              <a:cs typeface="+mn-cs"/>
            </a:endParaRPr>
          </a:p>
          <a:p>
            <a:pPr marL="0" indent="0" eaLnBrk="1" hangingPunct="1">
              <a:lnSpc>
                <a:spcPct val="90000"/>
              </a:lnSpc>
              <a:buFontTx/>
              <a:buNone/>
              <a:defRPr/>
            </a:pPr>
            <a:r>
              <a:rPr lang="en-US" sz="2400" dirty="0">
                <a:cs typeface="+mn-cs"/>
              </a:rPr>
              <a:t>Raster graphics recap: BMP, GIF, PNG, and JPEG</a:t>
            </a:r>
          </a:p>
          <a:p>
            <a:pPr marL="0" indent="0" eaLnBrk="1" hangingPunct="1">
              <a:lnSpc>
                <a:spcPct val="90000"/>
              </a:lnSpc>
              <a:buFontTx/>
              <a:buNone/>
              <a:defRPr/>
            </a:pPr>
            <a:r>
              <a:rPr lang="en-US" sz="2400" i="1" dirty="0">
                <a:cs typeface="+mn-cs"/>
              </a:rPr>
              <a:t>Which use lossless compression? Lossy?</a:t>
            </a:r>
          </a:p>
          <a:p>
            <a:pPr marL="0" indent="0" eaLnBrk="1" hangingPunct="1">
              <a:lnSpc>
                <a:spcPct val="90000"/>
              </a:lnSpc>
              <a:buFontTx/>
              <a:buNone/>
              <a:defRPr/>
            </a:pPr>
            <a:r>
              <a:rPr lang="en-US" sz="2400" i="1" dirty="0">
                <a:cs typeface="+mn-cs"/>
              </a:rPr>
              <a:t>Which would you use for line art? For a color photograph?</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76176ADE-2400-094B-8BEF-5B1015D4DC1F}"/>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B93F6B92-9DE0-F34E-BCA5-B5DD8AD9789C}" type="slidenum">
              <a:rPr lang="en-US" altLang="en-US" sz="1400" smtClean="0"/>
              <a:pPr eaLnBrk="1" hangingPunct="1">
                <a:spcBef>
                  <a:spcPct val="0"/>
                </a:spcBef>
                <a:buFontTx/>
                <a:buNone/>
                <a:defRPr/>
              </a:pPr>
              <a:t>63</a:t>
            </a:fld>
            <a:endParaRPr lang="en-US" altLang="en-US" sz="1400" dirty="0"/>
          </a:p>
        </p:txBody>
      </p:sp>
      <p:sp>
        <p:nvSpPr>
          <p:cNvPr id="12291" name="Rectangle 3">
            <a:extLst>
              <a:ext uri="{FF2B5EF4-FFF2-40B4-BE49-F238E27FC236}">
                <a16:creationId xmlns:a16="http://schemas.microsoft.com/office/drawing/2014/main" id="{7C0ACF29-2E13-CA4C-BC71-4360F7396110}"/>
              </a:ext>
            </a:extLst>
          </p:cNvPr>
          <p:cNvSpPr>
            <a:spLocks noGrp="1" noChangeArrowheads="1"/>
          </p:cNvSpPr>
          <p:nvPr>
            <p:ph type="title"/>
          </p:nvPr>
        </p:nvSpPr>
        <p:spPr/>
        <p:txBody>
          <a:bodyPr/>
          <a:lstStyle/>
          <a:p>
            <a:pPr eaLnBrk="1" hangingPunct="1">
              <a:defRPr/>
            </a:pPr>
            <a:r>
              <a:rPr lang="en-US" dirty="0">
                <a:cs typeface="+mj-cs"/>
              </a:rPr>
              <a:t>Digitized Images and Graphics </a:t>
            </a:r>
            <a:br>
              <a:rPr lang="en-US" dirty="0">
                <a:cs typeface="+mj-cs"/>
              </a:rPr>
            </a:br>
            <a:r>
              <a:rPr lang="en-US" sz="1800" dirty="0">
                <a:cs typeface="+mj-cs"/>
              </a:rPr>
              <a:t>(4 of 5)</a:t>
            </a:r>
            <a:endParaRPr lang="en-US" sz="1800" i="1" dirty="0">
              <a:cs typeface="+mj-cs"/>
            </a:endParaRPr>
          </a:p>
        </p:txBody>
      </p:sp>
      <p:sp>
        <p:nvSpPr>
          <p:cNvPr id="12292" name="Text Box 4">
            <a:extLst>
              <a:ext uri="{FF2B5EF4-FFF2-40B4-BE49-F238E27FC236}">
                <a16:creationId xmlns:a16="http://schemas.microsoft.com/office/drawing/2014/main" id="{B6200EE1-B24A-BA4B-B2D5-D519E199BB1E}"/>
              </a:ext>
            </a:extLst>
          </p:cNvPr>
          <p:cNvSpPr txBox="1">
            <a:spLocks noChangeArrowheads="1"/>
          </p:cNvSpPr>
          <p:nvPr/>
        </p:nvSpPr>
        <p:spPr bwMode="auto">
          <a:xfrm>
            <a:off x="2514600" y="4724400"/>
            <a:ext cx="44958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eaLnBrk="1" hangingPunct="1">
              <a:defRPr/>
            </a:pPr>
            <a:r>
              <a:rPr lang="en-US" sz="1400" dirty="0">
                <a:latin typeface="Arial" charset="0"/>
                <a:ea typeface="ＭＳ Ｐゴシック" charset="0"/>
              </a:rPr>
              <a:t>A digitized picture composed of many individual pixels </a:t>
            </a:r>
            <a:br>
              <a:rPr lang="en-US" sz="1400" dirty="0">
                <a:latin typeface="Arial" charset="0"/>
                <a:ea typeface="ＭＳ Ｐゴシック" charset="0"/>
              </a:rPr>
            </a:br>
            <a:endParaRPr lang="en-US" sz="1400" dirty="0">
              <a:latin typeface="Arial" charset="0"/>
              <a:ea typeface="ＭＳ Ｐゴシック" charset="0"/>
            </a:endParaRPr>
          </a:p>
        </p:txBody>
      </p:sp>
      <p:sp>
        <p:nvSpPr>
          <p:cNvPr id="12293" name="Rectangle 5">
            <a:extLst>
              <a:ext uri="{FF2B5EF4-FFF2-40B4-BE49-F238E27FC236}">
                <a16:creationId xmlns:a16="http://schemas.microsoft.com/office/drawing/2014/main" id="{AB91CEAA-13E4-8B44-9960-72858A70F197}"/>
              </a:ext>
            </a:extLst>
          </p:cNvPr>
          <p:cNvSpPr>
            <a:spLocks noChangeArrowheads="1"/>
          </p:cNvSpPr>
          <p:nvPr/>
        </p:nvSpPr>
        <p:spPr bwMode="auto">
          <a:xfrm>
            <a:off x="7391400" y="1828800"/>
            <a:ext cx="1371600" cy="914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dirty="0">
                <a:latin typeface="Arial" charset="0"/>
                <a:ea typeface="ＭＳ Ｐゴシック" charset="0"/>
              </a:rPr>
              <a:t>Whole</a:t>
            </a:r>
          </a:p>
          <a:p>
            <a:pPr eaLnBrk="1" hangingPunct="1">
              <a:defRPr/>
            </a:pPr>
            <a:r>
              <a:rPr lang="en-US" sz="1800" dirty="0">
                <a:latin typeface="Arial" charset="0"/>
                <a:ea typeface="ＭＳ Ｐゴシック" charset="0"/>
              </a:rPr>
              <a:t>picture</a:t>
            </a:r>
          </a:p>
        </p:txBody>
      </p:sp>
      <p:pic>
        <p:nvPicPr>
          <p:cNvPr id="3" name="Picture 2" descr="A photograph shows a digitized picture which is composed of many individual pix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488692"/>
            <a:ext cx="3048000" cy="1880616"/>
          </a:xfrm>
          <a:prstGeom prst="rect">
            <a:avLst/>
          </a:prstGeom>
        </p:spPr>
      </p:pic>
      <p:sp>
        <p:nvSpPr>
          <p:cNvPr id="4" name="Rectangle 3"/>
          <p:cNvSpPr/>
          <p:nvPr/>
        </p:nvSpPr>
        <p:spPr>
          <a:xfrm rot="16200000">
            <a:off x="5602172" y="3618029"/>
            <a:ext cx="1370888" cy="230832"/>
          </a:xfrm>
          <a:prstGeom prst="rect">
            <a:avLst/>
          </a:prstGeom>
        </p:spPr>
        <p:txBody>
          <a:bodyPr wrap="none">
            <a:spAutoFit/>
          </a:bodyPr>
          <a:lstStyle/>
          <a:p>
            <a:r>
              <a:rPr lang="en-IN" sz="900"/>
              <a:t>Courtesy of Amy Rose.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130A27B7-8A69-8C40-BCE3-06B051C5DDF4}"/>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B82B059-4210-9B43-9B05-DD61C62B7E01}" type="slidenum">
              <a:rPr lang="en-US" altLang="en-US" sz="1400" smtClean="0"/>
              <a:pPr eaLnBrk="1" hangingPunct="1">
                <a:spcBef>
                  <a:spcPct val="0"/>
                </a:spcBef>
                <a:buFontTx/>
                <a:buNone/>
                <a:defRPr/>
              </a:pPr>
              <a:t>64</a:t>
            </a:fld>
            <a:endParaRPr lang="en-US" altLang="en-US" sz="1400" dirty="0"/>
          </a:p>
        </p:txBody>
      </p:sp>
      <p:sp>
        <p:nvSpPr>
          <p:cNvPr id="13315" name="Rectangle 3">
            <a:extLst>
              <a:ext uri="{FF2B5EF4-FFF2-40B4-BE49-F238E27FC236}">
                <a16:creationId xmlns:a16="http://schemas.microsoft.com/office/drawing/2014/main" id="{57376E9D-41AE-7440-8129-11F9C9ECF335}"/>
              </a:ext>
            </a:extLst>
          </p:cNvPr>
          <p:cNvSpPr>
            <a:spLocks noGrp="1" noChangeArrowheads="1"/>
          </p:cNvSpPr>
          <p:nvPr>
            <p:ph type="title"/>
          </p:nvPr>
        </p:nvSpPr>
        <p:spPr/>
        <p:txBody>
          <a:bodyPr/>
          <a:lstStyle/>
          <a:p>
            <a:pPr eaLnBrk="1" hangingPunct="1">
              <a:defRPr/>
            </a:pPr>
            <a:r>
              <a:rPr lang="en-US" dirty="0">
                <a:cs typeface="+mj-cs"/>
              </a:rPr>
              <a:t>Digitized Images and Graphics </a:t>
            </a:r>
            <a:r>
              <a:rPr lang="en-US" sz="1800" dirty="0">
                <a:cs typeface="+mj-cs"/>
              </a:rPr>
              <a:t>(5 of 5)</a:t>
            </a:r>
            <a:endParaRPr lang="en-US" sz="1800" i="1" dirty="0">
              <a:cs typeface="+mj-cs"/>
            </a:endParaRPr>
          </a:p>
        </p:txBody>
      </p:sp>
      <p:sp>
        <p:nvSpPr>
          <p:cNvPr id="13316" name="Text Box 4">
            <a:extLst>
              <a:ext uri="{FF2B5EF4-FFF2-40B4-BE49-F238E27FC236}">
                <a16:creationId xmlns:a16="http://schemas.microsoft.com/office/drawing/2014/main" id="{C7587A90-7E66-4F42-AC8F-739A12B9640F}"/>
              </a:ext>
            </a:extLst>
          </p:cNvPr>
          <p:cNvSpPr txBox="1">
            <a:spLocks noChangeArrowheads="1"/>
          </p:cNvSpPr>
          <p:nvPr/>
        </p:nvSpPr>
        <p:spPr bwMode="auto">
          <a:xfrm>
            <a:off x="2400300" y="4776216"/>
            <a:ext cx="44958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eaLnBrk="1" hangingPunct="1">
              <a:defRPr/>
            </a:pPr>
            <a:r>
              <a:rPr lang="en-US" sz="1400" dirty="0">
                <a:latin typeface="Arial" charset="0"/>
                <a:ea typeface="ＭＳ Ｐゴシック" charset="0"/>
              </a:rPr>
              <a:t>A digitized picture composed of many individual pixels </a:t>
            </a:r>
            <a:br>
              <a:rPr lang="en-US" sz="1400" dirty="0">
                <a:latin typeface="Arial" charset="0"/>
                <a:ea typeface="ＭＳ Ｐゴシック" charset="0"/>
              </a:rPr>
            </a:br>
            <a:endParaRPr lang="en-US" sz="1400" dirty="0">
              <a:latin typeface="Arial" charset="0"/>
              <a:ea typeface="ＭＳ Ｐゴシック" charset="0"/>
            </a:endParaRPr>
          </a:p>
        </p:txBody>
      </p:sp>
      <p:sp>
        <p:nvSpPr>
          <p:cNvPr id="13317" name="Rectangle 5">
            <a:extLst>
              <a:ext uri="{FF2B5EF4-FFF2-40B4-BE49-F238E27FC236}">
                <a16:creationId xmlns:a16="http://schemas.microsoft.com/office/drawing/2014/main" id="{9614541F-A7C7-964A-8553-B4BD6D89B1B5}"/>
              </a:ext>
            </a:extLst>
          </p:cNvPr>
          <p:cNvSpPr>
            <a:spLocks noChangeArrowheads="1"/>
          </p:cNvSpPr>
          <p:nvPr/>
        </p:nvSpPr>
        <p:spPr bwMode="auto">
          <a:xfrm>
            <a:off x="6400800" y="1778508"/>
            <a:ext cx="2133600" cy="25908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sz="1800" dirty="0">
                <a:latin typeface="Arial" charset="0"/>
                <a:ea typeface="ＭＳ Ｐゴシック" charset="0"/>
              </a:rPr>
              <a:t>Magnified portion</a:t>
            </a:r>
          </a:p>
          <a:p>
            <a:pPr eaLnBrk="1" hangingPunct="1">
              <a:defRPr/>
            </a:pPr>
            <a:r>
              <a:rPr lang="en-US" sz="1800" dirty="0">
                <a:latin typeface="Arial" charset="0"/>
                <a:ea typeface="ＭＳ Ｐゴシック" charset="0"/>
              </a:rPr>
              <a:t>of the picture</a:t>
            </a:r>
          </a:p>
          <a:p>
            <a:pPr eaLnBrk="1" hangingPunct="1">
              <a:defRPr/>
            </a:pPr>
            <a:endParaRPr lang="en-US" sz="1800" dirty="0">
              <a:latin typeface="Arial" charset="0"/>
              <a:ea typeface="ＭＳ Ｐゴシック" charset="0"/>
            </a:endParaRPr>
          </a:p>
          <a:p>
            <a:pPr eaLnBrk="1" hangingPunct="1">
              <a:defRPr/>
            </a:pPr>
            <a:r>
              <a:rPr lang="en-US" sz="1800" i="1" dirty="0">
                <a:latin typeface="Arial" charset="0"/>
                <a:ea typeface="ＭＳ Ｐゴシック" charset="0"/>
              </a:rPr>
              <a:t>See the pixels?</a:t>
            </a:r>
          </a:p>
          <a:p>
            <a:pPr eaLnBrk="1" hangingPunct="1">
              <a:defRPr/>
            </a:pPr>
            <a:endParaRPr lang="en-US" sz="1800" i="1" dirty="0">
              <a:latin typeface="Arial" charset="0"/>
              <a:ea typeface="ＭＳ Ｐゴシック" charset="0"/>
            </a:endParaRPr>
          </a:p>
          <a:p>
            <a:pPr eaLnBrk="1" hangingPunct="1">
              <a:defRPr/>
            </a:pPr>
            <a:r>
              <a:rPr lang="en-US" sz="1800" i="1" dirty="0">
                <a:latin typeface="Arial" charset="0"/>
                <a:ea typeface="ＭＳ Ｐゴシック" charset="0"/>
              </a:rPr>
              <a:t>Each pixel of the </a:t>
            </a:r>
            <a:br>
              <a:rPr lang="en-US" sz="1800" i="1" dirty="0">
                <a:latin typeface="Arial" charset="0"/>
                <a:ea typeface="ＭＳ Ｐゴシック" charset="0"/>
              </a:rPr>
            </a:br>
            <a:r>
              <a:rPr lang="en-US" sz="1800" i="1" dirty="0">
                <a:latin typeface="Arial" charset="0"/>
                <a:ea typeface="ＭＳ Ｐゴシック" charset="0"/>
              </a:rPr>
              <a:t>image now fills a</a:t>
            </a:r>
            <a:br>
              <a:rPr lang="en-US" sz="1800" i="1" dirty="0">
                <a:latin typeface="Arial" charset="0"/>
                <a:ea typeface="ＭＳ Ｐゴシック" charset="0"/>
              </a:rPr>
            </a:br>
            <a:r>
              <a:rPr lang="en-US" sz="1800" i="1" dirty="0">
                <a:latin typeface="Arial" charset="0"/>
                <a:ea typeface="ＭＳ Ｐゴシック" charset="0"/>
              </a:rPr>
              <a:t>block of screen</a:t>
            </a:r>
            <a:br>
              <a:rPr lang="en-US" sz="1800" i="1" dirty="0">
                <a:latin typeface="Arial" charset="0"/>
                <a:ea typeface="ＭＳ Ｐゴシック" charset="0"/>
              </a:rPr>
            </a:br>
            <a:r>
              <a:rPr lang="en-US" sz="1800" i="1" dirty="0">
                <a:latin typeface="Arial" charset="0"/>
                <a:ea typeface="ＭＳ Ｐゴシック" charset="0"/>
              </a:rPr>
              <a:t>pixels.</a:t>
            </a:r>
            <a:endParaRPr lang="en-US" sz="1800" dirty="0">
              <a:latin typeface="Arial" charset="0"/>
              <a:ea typeface="ＭＳ Ｐゴシック" charset="0"/>
            </a:endParaRPr>
          </a:p>
        </p:txBody>
      </p:sp>
      <p:pic>
        <p:nvPicPr>
          <p:cNvPr id="3" name="Picture 2" descr="A photograph shows a digitized picture which is composed of many individual pixels that are zoomed 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488692"/>
            <a:ext cx="3048000" cy="1880616"/>
          </a:xfrm>
          <a:prstGeom prst="rect">
            <a:avLst/>
          </a:prstGeom>
        </p:spPr>
      </p:pic>
      <p:sp>
        <p:nvSpPr>
          <p:cNvPr id="8" name="Rectangle 7"/>
          <p:cNvSpPr/>
          <p:nvPr/>
        </p:nvSpPr>
        <p:spPr>
          <a:xfrm rot="16200000">
            <a:off x="5562956" y="3618740"/>
            <a:ext cx="1370888" cy="230832"/>
          </a:xfrm>
          <a:prstGeom prst="rect">
            <a:avLst/>
          </a:prstGeom>
        </p:spPr>
        <p:txBody>
          <a:bodyPr wrap="none">
            <a:spAutoFit/>
          </a:bodyPr>
          <a:lstStyle/>
          <a:p>
            <a:r>
              <a:rPr lang="en-IN" sz="900"/>
              <a:t>Courtesy of Amy Rose.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85F17-52C8-3845-B815-F4AA2956DE7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5E6869DD-0635-0643-A7BD-504BFE36BF28}" type="slidenum">
              <a:rPr lang="en-US" altLang="en-US" sz="1400" smtClean="0"/>
              <a:pPr eaLnBrk="1" hangingPunct="1">
                <a:spcBef>
                  <a:spcPct val="0"/>
                </a:spcBef>
                <a:buFontTx/>
                <a:buNone/>
                <a:defRPr/>
              </a:pPr>
              <a:t>65</a:t>
            </a:fld>
            <a:endParaRPr lang="en-US" altLang="en-US" sz="1400" dirty="0"/>
          </a:p>
        </p:txBody>
      </p:sp>
      <p:sp>
        <p:nvSpPr>
          <p:cNvPr id="130050" name="Rectangle 2">
            <a:extLst>
              <a:ext uri="{FF2B5EF4-FFF2-40B4-BE49-F238E27FC236}">
                <a16:creationId xmlns:a16="http://schemas.microsoft.com/office/drawing/2014/main" id="{4FB6C970-E27A-EE4C-B301-71DD252C7073}"/>
              </a:ext>
            </a:extLst>
          </p:cNvPr>
          <p:cNvSpPr>
            <a:spLocks noGrp="1" noChangeArrowheads="1"/>
          </p:cNvSpPr>
          <p:nvPr>
            <p:ph type="title"/>
          </p:nvPr>
        </p:nvSpPr>
        <p:spPr/>
        <p:txBody>
          <a:bodyPr/>
          <a:lstStyle/>
          <a:p>
            <a:pPr eaLnBrk="1" hangingPunct="1">
              <a:defRPr/>
            </a:pPr>
            <a:r>
              <a:rPr lang="en-US" dirty="0">
                <a:cs typeface="+mj-cs"/>
              </a:rPr>
              <a:t>Metadata</a:t>
            </a:r>
          </a:p>
        </p:txBody>
      </p:sp>
      <p:sp>
        <p:nvSpPr>
          <p:cNvPr id="130051" name="Rectangle 3">
            <a:extLst>
              <a:ext uri="{FF2B5EF4-FFF2-40B4-BE49-F238E27FC236}">
                <a16:creationId xmlns:a16="http://schemas.microsoft.com/office/drawing/2014/main" id="{1BE5EA09-F4D4-3C43-9279-4E885C8D7441}"/>
              </a:ext>
            </a:extLst>
          </p:cNvPr>
          <p:cNvSpPr>
            <a:spLocks noGrp="1" noChangeArrowheads="1"/>
          </p:cNvSpPr>
          <p:nvPr>
            <p:ph type="body" idx="1"/>
          </p:nvPr>
        </p:nvSpPr>
        <p:spPr>
          <a:xfrm>
            <a:off x="457200" y="1295400"/>
            <a:ext cx="8229600" cy="5029200"/>
          </a:xfrm>
        </p:spPr>
        <p:txBody>
          <a:bodyPr>
            <a:normAutofit/>
          </a:bodyPr>
          <a:lstStyle/>
          <a:p>
            <a:pPr eaLnBrk="1" hangingPunct="1">
              <a:lnSpc>
                <a:spcPct val="90000"/>
              </a:lnSpc>
              <a:defRPr/>
            </a:pPr>
            <a:r>
              <a:rPr lang="en-US" altLang="en-US" dirty="0"/>
              <a:t>An image is often stored with </a:t>
            </a:r>
            <a:r>
              <a:rPr lang="en-US" altLang="en-US" dirty="0">
                <a:solidFill>
                  <a:srgbClr val="FF6600"/>
                </a:solidFill>
              </a:rPr>
              <a:t>metadata</a:t>
            </a:r>
            <a:r>
              <a:rPr lang="en-US" altLang="en-US" dirty="0"/>
              <a:t> – data about data</a:t>
            </a:r>
          </a:p>
          <a:p>
            <a:pPr eaLnBrk="1" hangingPunct="1">
              <a:lnSpc>
                <a:spcPct val="90000"/>
              </a:lnSpc>
              <a:defRPr/>
            </a:pPr>
            <a:r>
              <a:rPr lang="en-US" altLang="en-US" dirty="0"/>
              <a:t>Such metadata may include:</a:t>
            </a:r>
          </a:p>
          <a:p>
            <a:pPr eaLnBrk="1" hangingPunct="1">
              <a:lnSpc>
                <a:spcPct val="90000"/>
              </a:lnSpc>
              <a:defRPr/>
            </a:pPr>
            <a:endParaRPr lang="en-US" altLang="en-US" sz="1800" dirty="0"/>
          </a:p>
          <a:p>
            <a:pPr lvl="1" eaLnBrk="1" hangingPunct="1">
              <a:lnSpc>
                <a:spcPct val="90000"/>
              </a:lnSpc>
              <a:defRPr/>
            </a:pPr>
            <a:r>
              <a:rPr lang="en-US" altLang="en-US" dirty="0"/>
              <a:t>Date and time the image was created</a:t>
            </a:r>
          </a:p>
          <a:p>
            <a:pPr lvl="1" eaLnBrk="1" hangingPunct="1">
              <a:lnSpc>
                <a:spcPct val="90000"/>
              </a:lnSpc>
              <a:defRPr/>
            </a:pPr>
            <a:r>
              <a:rPr lang="en-US" altLang="en-US" dirty="0"/>
              <a:t>Size and resolution of the image</a:t>
            </a:r>
          </a:p>
          <a:p>
            <a:pPr lvl="1" eaLnBrk="1" hangingPunct="1">
              <a:lnSpc>
                <a:spcPct val="90000"/>
              </a:lnSpc>
              <a:defRPr/>
            </a:pPr>
            <a:r>
              <a:rPr lang="en-US" altLang="en-US" dirty="0"/>
              <a:t>Location the photo was taken</a:t>
            </a:r>
          </a:p>
          <a:p>
            <a:pPr lvl="1" eaLnBrk="1" hangingPunct="1">
              <a:lnSpc>
                <a:spcPct val="90000"/>
              </a:lnSpc>
              <a:defRPr/>
            </a:pPr>
            <a:r>
              <a:rPr lang="en-US" altLang="en-US" dirty="0"/>
              <a:t>Creator of the image</a:t>
            </a:r>
          </a:p>
          <a:p>
            <a:pPr lvl="1" eaLnBrk="1" hangingPunct="1">
              <a:lnSpc>
                <a:spcPct val="90000"/>
              </a:lnSpc>
              <a:defRPr/>
            </a:pPr>
            <a:r>
              <a:rPr lang="en-US" altLang="en-US" dirty="0"/>
              <a:t>Copyright information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85F17-52C8-3845-B815-F4AA2956DE7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6008647F-E36C-874A-B476-3DB564F5EC13}" type="slidenum">
              <a:rPr lang="en-US" altLang="en-US" sz="1400" smtClean="0"/>
              <a:pPr eaLnBrk="1" hangingPunct="1">
                <a:spcBef>
                  <a:spcPct val="0"/>
                </a:spcBef>
                <a:buFontTx/>
                <a:buNone/>
                <a:defRPr/>
              </a:pPr>
              <a:t>66</a:t>
            </a:fld>
            <a:endParaRPr lang="en-US" altLang="en-US" sz="1400" dirty="0"/>
          </a:p>
        </p:txBody>
      </p:sp>
      <p:sp>
        <p:nvSpPr>
          <p:cNvPr id="130050" name="Rectangle 2">
            <a:extLst>
              <a:ext uri="{FF2B5EF4-FFF2-40B4-BE49-F238E27FC236}">
                <a16:creationId xmlns:a16="http://schemas.microsoft.com/office/drawing/2014/main" id="{4FB6C970-E27A-EE4C-B301-71DD252C7073}"/>
              </a:ext>
            </a:extLst>
          </p:cNvPr>
          <p:cNvSpPr>
            <a:spLocks noGrp="1" noChangeArrowheads="1"/>
          </p:cNvSpPr>
          <p:nvPr>
            <p:ph type="title"/>
          </p:nvPr>
        </p:nvSpPr>
        <p:spPr/>
        <p:txBody>
          <a:bodyPr/>
          <a:lstStyle/>
          <a:p>
            <a:pPr eaLnBrk="1" hangingPunct="1">
              <a:defRPr/>
            </a:pPr>
            <a:r>
              <a:rPr lang="en-US" dirty="0">
                <a:cs typeface="+mj-cs"/>
              </a:rPr>
              <a:t>Vector Graphics </a:t>
            </a:r>
            <a:r>
              <a:rPr lang="en-US" sz="1800" dirty="0">
                <a:cs typeface="+mj-cs"/>
              </a:rPr>
              <a:t>(1 of 2)</a:t>
            </a:r>
          </a:p>
        </p:txBody>
      </p:sp>
      <p:sp>
        <p:nvSpPr>
          <p:cNvPr id="130051" name="Rectangle 3">
            <a:extLst>
              <a:ext uri="{FF2B5EF4-FFF2-40B4-BE49-F238E27FC236}">
                <a16:creationId xmlns:a16="http://schemas.microsoft.com/office/drawing/2014/main" id="{1BE5EA09-F4D4-3C43-9279-4E885C8D7441}"/>
              </a:ext>
            </a:extLst>
          </p:cNvPr>
          <p:cNvSpPr>
            <a:spLocks noGrp="1" noChangeArrowheads="1"/>
          </p:cNvSpPr>
          <p:nvPr>
            <p:ph type="body" idx="1"/>
          </p:nvPr>
        </p:nvSpPr>
        <p:spPr/>
        <p:txBody>
          <a:bodyPr>
            <a:normAutofit/>
          </a:bodyPr>
          <a:lstStyle/>
          <a:p>
            <a:pPr marL="0" indent="0" eaLnBrk="1" hangingPunct="1">
              <a:lnSpc>
                <a:spcPct val="90000"/>
              </a:lnSpc>
              <a:buFontTx/>
              <a:buNone/>
              <a:defRPr/>
            </a:pPr>
            <a:r>
              <a:rPr lang="en-US" altLang="en-US" dirty="0">
                <a:solidFill>
                  <a:srgbClr val="FF6600"/>
                </a:solidFill>
              </a:rPr>
              <a:t>Vector Graphics </a:t>
            </a:r>
          </a:p>
          <a:p>
            <a:pPr eaLnBrk="1" hangingPunct="1">
              <a:lnSpc>
                <a:spcPct val="90000"/>
              </a:lnSpc>
              <a:defRPr/>
            </a:pPr>
            <a:r>
              <a:rPr lang="en-US" altLang="en-US" sz="2800" dirty="0"/>
              <a:t>A format that describes an image in terms of lines and geometric shapes </a:t>
            </a:r>
          </a:p>
          <a:p>
            <a:pPr eaLnBrk="1" hangingPunct="1">
              <a:lnSpc>
                <a:spcPct val="90000"/>
              </a:lnSpc>
              <a:defRPr/>
            </a:pPr>
            <a:endParaRPr lang="en-US" altLang="en-US" sz="2800" dirty="0"/>
          </a:p>
          <a:p>
            <a:pPr eaLnBrk="1" hangingPunct="1">
              <a:lnSpc>
                <a:spcPct val="90000"/>
              </a:lnSpc>
              <a:defRPr/>
            </a:pPr>
            <a:r>
              <a:rPr lang="en-US" altLang="en-US" sz="2800" dirty="0"/>
              <a:t>A vector graphic is a series of commands that describe shapes using mathematical properties (e.g., direction, length, thickness, color)</a:t>
            </a:r>
            <a:endParaRPr lang="en-US" altLang="ja-JP" sz="2800" dirty="0"/>
          </a:p>
          <a:p>
            <a:pPr eaLnBrk="1" hangingPunct="1">
              <a:lnSpc>
                <a:spcPct val="90000"/>
              </a:lnSpc>
              <a:defRPr/>
            </a:pPr>
            <a:endParaRPr lang="en-US" altLang="en-US" sz="2800" dirty="0"/>
          </a:p>
          <a:p>
            <a:pPr eaLnBrk="1" hangingPunct="1">
              <a:lnSpc>
                <a:spcPct val="90000"/>
              </a:lnSpc>
              <a:defRPr/>
            </a:pPr>
            <a:r>
              <a:rPr lang="en-US" altLang="en-US" sz="2800" dirty="0"/>
              <a:t>For some types of images, the file sizes can be smaller than with raster graphics because not every pixel is described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196DE-4059-C24B-BAB7-DCE90215438E}"/>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009FC99-0E04-BE49-8081-00E7DC19FA5A}" type="slidenum">
              <a:rPr lang="en-US" altLang="en-US" sz="1400" smtClean="0"/>
              <a:pPr eaLnBrk="1" hangingPunct="1">
                <a:spcBef>
                  <a:spcPct val="0"/>
                </a:spcBef>
                <a:buFontTx/>
                <a:buNone/>
                <a:defRPr/>
              </a:pPr>
              <a:t>67</a:t>
            </a:fld>
            <a:endParaRPr lang="en-US" altLang="en-US" sz="1400" dirty="0"/>
          </a:p>
        </p:txBody>
      </p:sp>
      <p:sp>
        <p:nvSpPr>
          <p:cNvPr id="131074" name="Rectangle 2">
            <a:extLst>
              <a:ext uri="{FF2B5EF4-FFF2-40B4-BE49-F238E27FC236}">
                <a16:creationId xmlns:a16="http://schemas.microsoft.com/office/drawing/2014/main" id="{F5DAAA5F-90EA-3640-955B-1A1D9781AD51}"/>
              </a:ext>
            </a:extLst>
          </p:cNvPr>
          <p:cNvSpPr>
            <a:spLocks noGrp="1" noChangeArrowheads="1"/>
          </p:cNvSpPr>
          <p:nvPr>
            <p:ph type="title"/>
          </p:nvPr>
        </p:nvSpPr>
        <p:spPr/>
        <p:txBody>
          <a:bodyPr/>
          <a:lstStyle/>
          <a:p>
            <a:pPr eaLnBrk="1" hangingPunct="1">
              <a:defRPr/>
            </a:pPr>
            <a:r>
              <a:rPr lang="en-US" dirty="0">
                <a:cs typeface="+mj-cs"/>
              </a:rPr>
              <a:t>Vector Graphics </a:t>
            </a:r>
            <a:r>
              <a:rPr lang="en-US" sz="1800" dirty="0">
                <a:cs typeface="+mj-cs"/>
              </a:rPr>
              <a:t>(2 of 2)</a:t>
            </a:r>
            <a:endParaRPr lang="en-US" sz="1800" i="1" dirty="0">
              <a:cs typeface="+mj-cs"/>
            </a:endParaRPr>
          </a:p>
        </p:txBody>
      </p:sp>
      <p:sp>
        <p:nvSpPr>
          <p:cNvPr id="131075" name="Rectangle 3">
            <a:extLst>
              <a:ext uri="{FF2B5EF4-FFF2-40B4-BE49-F238E27FC236}">
                <a16:creationId xmlns:a16="http://schemas.microsoft.com/office/drawing/2014/main" id="{F0496AB7-5672-C747-8D38-B704C8873479}"/>
              </a:ext>
            </a:extLst>
          </p:cNvPr>
          <p:cNvSpPr>
            <a:spLocks noGrp="1" noChangeArrowheads="1"/>
          </p:cNvSpPr>
          <p:nvPr>
            <p:ph type="body" idx="1"/>
          </p:nvPr>
        </p:nvSpPr>
        <p:spPr/>
        <p:txBody>
          <a:bodyPr>
            <a:normAutofit fontScale="92500" lnSpcReduction="20000"/>
          </a:bodyPr>
          <a:lstStyle/>
          <a:p>
            <a:pPr marL="0" indent="0" eaLnBrk="1" hangingPunct="1">
              <a:buFontTx/>
              <a:buNone/>
              <a:defRPr/>
            </a:pPr>
            <a:r>
              <a:rPr lang="en-US" altLang="en-US" dirty="0"/>
              <a:t>The good side and the bad side…</a:t>
            </a:r>
          </a:p>
          <a:p>
            <a:pPr marL="0" indent="0" eaLnBrk="1" hangingPunct="1">
              <a:buFontTx/>
              <a:buNone/>
              <a:defRPr/>
            </a:pPr>
            <a:endParaRPr lang="en-US" altLang="en-US" dirty="0"/>
          </a:p>
          <a:p>
            <a:pPr marL="0" indent="0" eaLnBrk="1" hangingPunct="1">
              <a:buFontTx/>
              <a:buNone/>
              <a:defRPr/>
            </a:pPr>
            <a:r>
              <a:rPr lang="en-US" altLang="en-US" dirty="0"/>
              <a:t>Vector graphics can be resized mathematically and changes can be calculated dynamically as needed.</a:t>
            </a:r>
          </a:p>
          <a:p>
            <a:pPr marL="0" indent="0" eaLnBrk="1" hangingPunct="1">
              <a:buFontTx/>
              <a:buNone/>
              <a:defRPr/>
            </a:pPr>
            <a:endParaRPr lang="en-US" altLang="en-US" dirty="0"/>
          </a:p>
          <a:p>
            <a:pPr marL="0" indent="0" eaLnBrk="1" hangingPunct="1">
              <a:buFontTx/>
              <a:buNone/>
              <a:defRPr/>
            </a:pPr>
            <a:r>
              <a:rPr lang="en-US" altLang="en-US" dirty="0"/>
              <a:t>Vector graphics are good for line art (e.g., diagrams) and cartoon-style drawings.</a:t>
            </a:r>
          </a:p>
          <a:p>
            <a:pPr marL="0" indent="0" eaLnBrk="1" hangingPunct="1">
              <a:buFontTx/>
              <a:buNone/>
              <a:defRPr/>
            </a:pPr>
            <a:endParaRPr lang="en-US" altLang="en-US" dirty="0"/>
          </a:p>
          <a:p>
            <a:pPr marL="0" indent="0" eaLnBrk="1" hangingPunct="1">
              <a:buFontTx/>
              <a:buNone/>
              <a:defRPr/>
            </a:pPr>
            <a:r>
              <a:rPr lang="en-US" altLang="en-US" dirty="0"/>
              <a:t>Vector graphics are </a:t>
            </a:r>
            <a:r>
              <a:rPr lang="en-US" altLang="en-US" i="1" dirty="0"/>
              <a:t>not</a:t>
            </a:r>
            <a:r>
              <a:rPr lang="en-US" altLang="en-US" dirty="0"/>
              <a:t> good for representing images of the real world.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8BA237-361E-7E40-88FD-AB18DB439B0F}"/>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87379223-9390-DB4E-AF47-888C27E3F259}" type="slidenum">
              <a:rPr lang="en-US" altLang="en-US" sz="1400" smtClean="0"/>
              <a:pPr eaLnBrk="1" hangingPunct="1">
                <a:spcBef>
                  <a:spcPct val="0"/>
                </a:spcBef>
                <a:buFontTx/>
                <a:buNone/>
                <a:defRPr/>
              </a:pPr>
              <a:t>68</a:t>
            </a:fld>
            <a:endParaRPr lang="en-US" altLang="en-US" sz="1400" dirty="0"/>
          </a:p>
        </p:txBody>
      </p:sp>
      <p:sp>
        <p:nvSpPr>
          <p:cNvPr id="132098" name="Rectangle 2">
            <a:extLst>
              <a:ext uri="{FF2B5EF4-FFF2-40B4-BE49-F238E27FC236}">
                <a16:creationId xmlns:a16="http://schemas.microsoft.com/office/drawing/2014/main" id="{04C7D209-6AE5-9B48-BC10-591901D9DF2F}"/>
              </a:ext>
            </a:extLst>
          </p:cNvPr>
          <p:cNvSpPr>
            <a:spLocks noGrp="1" noChangeArrowheads="1"/>
          </p:cNvSpPr>
          <p:nvPr>
            <p:ph type="title"/>
          </p:nvPr>
        </p:nvSpPr>
        <p:spPr/>
        <p:txBody>
          <a:bodyPr/>
          <a:lstStyle/>
          <a:p>
            <a:pPr eaLnBrk="1" hangingPunct="1">
              <a:defRPr/>
            </a:pPr>
            <a:r>
              <a:rPr lang="en-US" dirty="0">
                <a:cs typeface="+mj-cs"/>
              </a:rPr>
              <a:t>Representing Video </a:t>
            </a:r>
            <a:r>
              <a:rPr lang="en-US" sz="1800" dirty="0">
                <a:cs typeface="+mj-cs"/>
              </a:rPr>
              <a:t>(1 of 2)</a:t>
            </a:r>
          </a:p>
        </p:txBody>
      </p:sp>
      <p:sp>
        <p:nvSpPr>
          <p:cNvPr id="132099" name="Rectangle 3">
            <a:extLst>
              <a:ext uri="{FF2B5EF4-FFF2-40B4-BE49-F238E27FC236}">
                <a16:creationId xmlns:a16="http://schemas.microsoft.com/office/drawing/2014/main" id="{E5EBDACF-AFBC-A747-B310-ADE14924E1B0}"/>
              </a:ext>
            </a:extLst>
          </p:cNvPr>
          <p:cNvSpPr>
            <a:spLocks noGrp="1" noChangeArrowheads="1"/>
          </p:cNvSpPr>
          <p:nvPr>
            <p:ph type="body" idx="1"/>
          </p:nvPr>
        </p:nvSpPr>
        <p:spPr>
          <a:xfrm>
            <a:off x="381000" y="1447800"/>
            <a:ext cx="8458200" cy="4876800"/>
          </a:xfrm>
        </p:spPr>
        <p:txBody>
          <a:bodyPr/>
          <a:lstStyle/>
          <a:p>
            <a:pPr marL="0" indent="0" eaLnBrk="1" hangingPunct="1">
              <a:buFontTx/>
              <a:buNone/>
              <a:defRPr/>
            </a:pPr>
            <a:r>
              <a:rPr lang="en-US" dirty="0">
                <a:solidFill>
                  <a:srgbClr val="FF6600"/>
                </a:solidFill>
                <a:cs typeface="+mn-cs"/>
              </a:rPr>
              <a:t>Video codec COmpressor/DECompressor </a:t>
            </a:r>
            <a:r>
              <a:rPr lang="en-US" dirty="0">
                <a:cs typeface="+mn-cs"/>
              </a:rPr>
              <a:t>Methods used to shrink the size of a movie to allow it to be played on a computer or over a network </a:t>
            </a:r>
          </a:p>
          <a:p>
            <a:pPr marL="0" indent="0" eaLnBrk="1" hangingPunct="1">
              <a:buFontTx/>
              <a:buNone/>
              <a:defRPr/>
            </a:pPr>
            <a:endParaRPr lang="en-US" dirty="0">
              <a:cs typeface="+mn-cs"/>
            </a:endParaRPr>
          </a:p>
          <a:p>
            <a:pPr marL="0" indent="0" eaLnBrk="1" hangingPunct="1">
              <a:buFontTx/>
              <a:buNone/>
              <a:defRPr/>
            </a:pPr>
            <a:r>
              <a:rPr lang="en-US" dirty="0">
                <a:cs typeface="+mn-cs"/>
              </a:rPr>
              <a:t>Almost all video codecs use lossy compression to minimize the huge amounts of data associated with video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5C346-4494-E04C-AA07-92EE2C0F1D89}"/>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6C1BFCF-280A-2F4A-A70A-2EEAA478E456}" type="slidenum">
              <a:rPr lang="en-US" altLang="en-US" sz="1400" smtClean="0"/>
              <a:pPr eaLnBrk="1" hangingPunct="1">
                <a:spcBef>
                  <a:spcPct val="0"/>
                </a:spcBef>
                <a:buFontTx/>
                <a:buNone/>
                <a:defRPr/>
              </a:pPr>
              <a:t>69</a:t>
            </a:fld>
            <a:endParaRPr lang="en-US" altLang="en-US" sz="1400" dirty="0"/>
          </a:p>
        </p:txBody>
      </p:sp>
      <p:sp>
        <p:nvSpPr>
          <p:cNvPr id="133122" name="Rectangle 2">
            <a:extLst>
              <a:ext uri="{FF2B5EF4-FFF2-40B4-BE49-F238E27FC236}">
                <a16:creationId xmlns:a16="http://schemas.microsoft.com/office/drawing/2014/main" id="{47838043-E2A8-E14B-AF9E-AF203F04C52A}"/>
              </a:ext>
            </a:extLst>
          </p:cNvPr>
          <p:cNvSpPr>
            <a:spLocks noGrp="1" noChangeArrowheads="1"/>
          </p:cNvSpPr>
          <p:nvPr>
            <p:ph type="title"/>
          </p:nvPr>
        </p:nvSpPr>
        <p:spPr/>
        <p:txBody>
          <a:bodyPr/>
          <a:lstStyle/>
          <a:p>
            <a:pPr eaLnBrk="1" hangingPunct="1">
              <a:defRPr/>
            </a:pPr>
            <a:r>
              <a:rPr lang="en-US" dirty="0">
                <a:cs typeface="+mj-cs"/>
              </a:rPr>
              <a:t>Representing Video </a:t>
            </a:r>
            <a:r>
              <a:rPr lang="en-US" sz="1800" dirty="0">
                <a:cs typeface="+mj-cs"/>
              </a:rPr>
              <a:t>(2 of 2)</a:t>
            </a:r>
            <a:endParaRPr lang="en-US" sz="1800" i="1" dirty="0">
              <a:cs typeface="+mj-cs"/>
            </a:endParaRPr>
          </a:p>
        </p:txBody>
      </p:sp>
      <p:sp>
        <p:nvSpPr>
          <p:cNvPr id="133123" name="Rectangle 3">
            <a:extLst>
              <a:ext uri="{FF2B5EF4-FFF2-40B4-BE49-F238E27FC236}">
                <a16:creationId xmlns:a16="http://schemas.microsoft.com/office/drawing/2014/main" id="{22C0DDF9-0A45-4346-8010-0C4B823E4B9D}"/>
              </a:ext>
            </a:extLst>
          </p:cNvPr>
          <p:cNvSpPr>
            <a:spLocks noGrp="1" noChangeArrowheads="1"/>
          </p:cNvSpPr>
          <p:nvPr>
            <p:ph type="body" idx="1"/>
          </p:nvPr>
        </p:nvSpPr>
        <p:spPr/>
        <p:txBody>
          <a:bodyPr/>
          <a:lstStyle/>
          <a:p>
            <a:pPr marL="0" indent="0" eaLnBrk="1" hangingPunct="1">
              <a:buFontTx/>
              <a:buNone/>
              <a:defRPr/>
            </a:pPr>
            <a:r>
              <a:rPr lang="en-US" altLang="en-US" sz="2800" b="1" dirty="0">
                <a:solidFill>
                  <a:srgbClr val="FF6600"/>
                </a:solidFill>
              </a:rPr>
              <a:t>Temporal Compression</a:t>
            </a:r>
            <a:r>
              <a:rPr lang="en-US" altLang="en-US" sz="2800" dirty="0">
                <a:solidFill>
                  <a:srgbClr val="FF6600"/>
                </a:solidFill>
              </a:rPr>
              <a:t>  </a:t>
            </a:r>
          </a:p>
          <a:p>
            <a:pPr marL="0" indent="0" eaLnBrk="1" hangingPunct="1">
              <a:buFontTx/>
              <a:buNone/>
              <a:defRPr/>
            </a:pPr>
            <a:r>
              <a:rPr lang="en-US" altLang="en-US" sz="2800" dirty="0"/>
              <a:t>A technique based on differences between consecutive frames: If most of an image in two frames has not</a:t>
            </a:r>
            <a:r>
              <a:rPr lang="en-US" altLang="ja-JP" sz="2800" dirty="0"/>
              <a:t> changed, why should we waste space duplicating information?</a:t>
            </a:r>
          </a:p>
          <a:p>
            <a:pPr marL="0" indent="0" eaLnBrk="1" hangingPunct="1">
              <a:buFontTx/>
              <a:buNone/>
              <a:defRPr/>
            </a:pPr>
            <a:r>
              <a:rPr lang="en-US" altLang="en-US" sz="2800" b="1" dirty="0">
                <a:solidFill>
                  <a:srgbClr val="FF6600"/>
                </a:solidFill>
              </a:rPr>
              <a:t>Spatial Compression</a:t>
            </a:r>
            <a:r>
              <a:rPr lang="en-US" altLang="en-US" sz="2800" dirty="0">
                <a:solidFill>
                  <a:srgbClr val="FF6600"/>
                </a:solidFill>
              </a:rPr>
              <a:t>  </a:t>
            </a:r>
          </a:p>
          <a:p>
            <a:pPr marL="0" indent="0" eaLnBrk="1" hangingPunct="1">
              <a:buFontTx/>
              <a:buNone/>
              <a:defRPr/>
            </a:pPr>
            <a:r>
              <a:rPr lang="en-US" altLang="en-US" sz="2800" dirty="0"/>
              <a:t>A technique based on removing repetitive information within a frame: This problem is essentially the same as that faced when compressing still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1E60BA-7BC7-AB48-8DAE-45D3A58AE566}"/>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FA4FF6E3-6023-CF4F-89C7-C601A2A96182}" type="slidenum">
              <a:rPr lang="en-US" altLang="en-US" sz="1400" smtClean="0"/>
              <a:pPr eaLnBrk="1" hangingPunct="1">
                <a:spcBef>
                  <a:spcPct val="0"/>
                </a:spcBef>
                <a:buFontTx/>
                <a:buNone/>
                <a:defRPr/>
              </a:pPr>
              <a:t>7</a:t>
            </a:fld>
            <a:endParaRPr lang="en-US" altLang="en-US" sz="1400" dirty="0"/>
          </a:p>
        </p:txBody>
      </p:sp>
      <p:sp>
        <p:nvSpPr>
          <p:cNvPr id="55298" name="Rectangle 2">
            <a:extLst>
              <a:ext uri="{FF2B5EF4-FFF2-40B4-BE49-F238E27FC236}">
                <a16:creationId xmlns:a16="http://schemas.microsoft.com/office/drawing/2014/main" id="{2826CA8D-CE30-C541-9E2C-0AD00DD0AAE8}"/>
              </a:ext>
            </a:extLst>
          </p:cNvPr>
          <p:cNvSpPr>
            <a:spLocks noGrp="1" noChangeArrowheads="1"/>
          </p:cNvSpPr>
          <p:nvPr>
            <p:ph type="title"/>
          </p:nvPr>
        </p:nvSpPr>
        <p:spPr/>
        <p:txBody>
          <a:bodyPr/>
          <a:lstStyle/>
          <a:p>
            <a:pPr eaLnBrk="1" hangingPunct="1">
              <a:defRPr/>
            </a:pPr>
            <a:r>
              <a:rPr lang="en-US" dirty="0">
                <a:cs typeface="+mj-cs"/>
              </a:rPr>
              <a:t>Analog and Digital Information </a:t>
            </a:r>
            <a:r>
              <a:rPr lang="en-US" sz="1800" dirty="0">
                <a:cs typeface="+mj-cs"/>
              </a:rPr>
              <a:t>(2 of 4)</a:t>
            </a:r>
            <a:endParaRPr lang="en-US" sz="1800" i="1" dirty="0">
              <a:cs typeface="+mj-cs"/>
            </a:endParaRPr>
          </a:p>
        </p:txBody>
      </p:sp>
      <p:sp>
        <p:nvSpPr>
          <p:cNvPr id="55299" name="Rectangle 3">
            <a:extLst>
              <a:ext uri="{FF2B5EF4-FFF2-40B4-BE49-F238E27FC236}">
                <a16:creationId xmlns:a16="http://schemas.microsoft.com/office/drawing/2014/main" id="{A7F7D988-6F19-B947-8046-9F16E142FF51}"/>
              </a:ext>
            </a:extLst>
          </p:cNvPr>
          <p:cNvSpPr>
            <a:spLocks noGrp="1" noChangeArrowheads="1"/>
          </p:cNvSpPr>
          <p:nvPr>
            <p:ph type="body" idx="1"/>
          </p:nvPr>
        </p:nvSpPr>
        <p:spPr/>
        <p:txBody>
          <a:bodyPr/>
          <a:lstStyle/>
          <a:p>
            <a:pPr marL="0" indent="0" eaLnBrk="1" hangingPunct="1">
              <a:buFontTx/>
              <a:buNone/>
              <a:defRPr/>
            </a:pPr>
            <a:r>
              <a:rPr lang="en-US" sz="2800" dirty="0">
                <a:cs typeface="+mn-cs"/>
              </a:rPr>
              <a:t>Information can be represented in one of two ways: </a:t>
            </a:r>
            <a:r>
              <a:rPr lang="en-US" sz="2800" b="1" dirty="0">
                <a:solidFill>
                  <a:srgbClr val="FF6600"/>
                </a:solidFill>
                <a:cs typeface="+mn-cs"/>
              </a:rPr>
              <a:t>analog</a:t>
            </a:r>
            <a:r>
              <a:rPr lang="en-US" sz="2800" dirty="0">
                <a:solidFill>
                  <a:srgbClr val="FF6600"/>
                </a:solidFill>
                <a:cs typeface="+mn-cs"/>
              </a:rPr>
              <a:t> </a:t>
            </a:r>
            <a:r>
              <a:rPr lang="en-US" sz="2800" dirty="0">
                <a:cs typeface="+mn-cs"/>
              </a:rPr>
              <a:t>or </a:t>
            </a:r>
            <a:r>
              <a:rPr lang="en-US" sz="2800" b="1" dirty="0">
                <a:solidFill>
                  <a:srgbClr val="FF6600"/>
                </a:solidFill>
                <a:cs typeface="+mn-cs"/>
              </a:rPr>
              <a:t>digital</a:t>
            </a:r>
            <a:r>
              <a:rPr lang="en-US" sz="2800" dirty="0">
                <a:solidFill>
                  <a:srgbClr val="FF6600"/>
                </a:solidFill>
                <a:cs typeface="+mn-cs"/>
              </a:rPr>
              <a:t> </a:t>
            </a:r>
          </a:p>
          <a:p>
            <a:pPr marL="0" indent="0" eaLnBrk="1" hangingPunct="1">
              <a:buFontTx/>
              <a:buNone/>
              <a:defRPr/>
            </a:pPr>
            <a:endParaRPr lang="en-US" sz="2800" b="1" dirty="0">
              <a:cs typeface="+mn-cs"/>
            </a:endParaRPr>
          </a:p>
          <a:p>
            <a:pPr lvl="1" eaLnBrk="1" hangingPunct="1">
              <a:buFontTx/>
              <a:buNone/>
              <a:defRPr/>
            </a:pPr>
            <a:r>
              <a:rPr lang="en-US" sz="2400" b="1" dirty="0">
                <a:solidFill>
                  <a:srgbClr val="FF6600"/>
                </a:solidFill>
              </a:rPr>
              <a:t>Analog</a:t>
            </a:r>
            <a:r>
              <a:rPr lang="en-US" sz="2400" b="1" dirty="0">
                <a:solidFill>
                  <a:srgbClr val="3333FF"/>
                </a:solidFill>
              </a:rPr>
              <a:t> </a:t>
            </a:r>
            <a:r>
              <a:rPr lang="en-US" sz="2400" b="1" dirty="0">
                <a:solidFill>
                  <a:srgbClr val="FF6600"/>
                </a:solidFill>
              </a:rPr>
              <a:t>Data</a:t>
            </a:r>
            <a:r>
              <a:rPr lang="en-US" sz="2400" dirty="0">
                <a:solidFill>
                  <a:srgbClr val="FF6600"/>
                </a:solidFill>
              </a:rPr>
              <a:t>  </a:t>
            </a:r>
          </a:p>
          <a:p>
            <a:pPr lvl="1" eaLnBrk="1" hangingPunct="1">
              <a:buFontTx/>
              <a:buNone/>
              <a:defRPr/>
            </a:pPr>
            <a:r>
              <a:rPr lang="en-US" sz="2400" dirty="0"/>
              <a:t>A continuous representation, analogous to the actual information it represents</a:t>
            </a:r>
          </a:p>
          <a:p>
            <a:pPr lvl="1" eaLnBrk="1" hangingPunct="1">
              <a:buFontTx/>
              <a:buNone/>
              <a:defRPr/>
            </a:pPr>
            <a:endParaRPr lang="en-US" sz="2400" dirty="0"/>
          </a:p>
          <a:p>
            <a:pPr lvl="1" eaLnBrk="1" hangingPunct="1">
              <a:buFontTx/>
              <a:buNone/>
              <a:defRPr/>
            </a:pPr>
            <a:r>
              <a:rPr lang="en-US" sz="2400" b="1" dirty="0">
                <a:solidFill>
                  <a:srgbClr val="FF6600"/>
                </a:solidFill>
              </a:rPr>
              <a:t>Digital</a:t>
            </a:r>
            <a:r>
              <a:rPr lang="en-US" sz="2400" b="1" dirty="0">
                <a:solidFill>
                  <a:srgbClr val="3333FF"/>
                </a:solidFill>
              </a:rPr>
              <a:t> </a:t>
            </a:r>
            <a:r>
              <a:rPr lang="en-US" sz="2400" b="1" dirty="0">
                <a:solidFill>
                  <a:srgbClr val="FF6600"/>
                </a:solidFill>
              </a:rPr>
              <a:t>Data</a:t>
            </a:r>
            <a:r>
              <a:rPr lang="en-US" sz="2400" dirty="0">
                <a:solidFill>
                  <a:srgbClr val="FF6600"/>
                </a:solidFill>
              </a:rPr>
              <a:t>  </a:t>
            </a:r>
          </a:p>
          <a:p>
            <a:pPr lvl="1" eaLnBrk="1" hangingPunct="1">
              <a:buFontTx/>
              <a:buNone/>
              <a:defRPr/>
            </a:pPr>
            <a:r>
              <a:rPr lang="en-US" sz="2400" dirty="0"/>
              <a:t>A discrete representation, breaking the information up into separate elements </a:t>
            </a:r>
          </a:p>
          <a:p>
            <a:pPr lvl="2" eaLnBrk="1" hangingPunct="1">
              <a:buFontTx/>
              <a:buNone/>
              <a:defRPr/>
            </a:pPr>
            <a:r>
              <a:rPr lang="en-US" sz="2000"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7AA45-D91A-3F44-A1D6-84A2776F09C7}"/>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9DEB921B-A6A1-FA4A-9BF0-6BA7B656A33E}" type="slidenum">
              <a:rPr lang="en-US" altLang="en-US" sz="1400" smtClean="0"/>
              <a:pPr eaLnBrk="1" hangingPunct="1">
                <a:spcBef>
                  <a:spcPct val="0"/>
                </a:spcBef>
                <a:buFontTx/>
                <a:buNone/>
                <a:defRPr/>
              </a:pPr>
              <a:t>70</a:t>
            </a:fld>
            <a:endParaRPr lang="en-US" altLang="en-US" sz="1400" dirty="0"/>
          </a:p>
        </p:txBody>
      </p:sp>
      <p:sp>
        <p:nvSpPr>
          <p:cNvPr id="196610" name="Rectangle 2">
            <a:extLst>
              <a:ext uri="{FF2B5EF4-FFF2-40B4-BE49-F238E27FC236}">
                <a16:creationId xmlns:a16="http://schemas.microsoft.com/office/drawing/2014/main" id="{9DA0AA65-B445-BA47-BC53-1184459B997F}"/>
              </a:ext>
            </a:extLst>
          </p:cNvPr>
          <p:cNvSpPr>
            <a:spLocks noGrp="1" noChangeArrowheads="1"/>
          </p:cNvSpPr>
          <p:nvPr>
            <p:ph type="title"/>
          </p:nvPr>
        </p:nvSpPr>
        <p:spPr/>
        <p:txBody>
          <a:bodyPr/>
          <a:lstStyle/>
          <a:p>
            <a:pPr eaLnBrk="1" hangingPunct="1">
              <a:defRPr/>
            </a:pPr>
            <a:r>
              <a:rPr lang="en-US" dirty="0">
                <a:cs typeface="+mj-cs"/>
              </a:rPr>
              <a:t>Ethical Issues</a:t>
            </a:r>
          </a:p>
        </p:txBody>
      </p:sp>
      <p:sp>
        <p:nvSpPr>
          <p:cNvPr id="196611" name="Rectangle 3">
            <a:extLst>
              <a:ext uri="{FF2B5EF4-FFF2-40B4-BE49-F238E27FC236}">
                <a16:creationId xmlns:a16="http://schemas.microsoft.com/office/drawing/2014/main" id="{762C24E4-3DB2-6B47-9467-88222114C427}"/>
              </a:ext>
            </a:extLst>
          </p:cNvPr>
          <p:cNvSpPr>
            <a:spLocks noGrp="1" noChangeArrowheads="1"/>
          </p:cNvSpPr>
          <p:nvPr>
            <p:ph type="body" idx="1"/>
          </p:nvPr>
        </p:nvSpPr>
        <p:spPr/>
        <p:txBody>
          <a:bodyPr>
            <a:normAutofit lnSpcReduction="10000"/>
          </a:bodyPr>
          <a:lstStyle/>
          <a:p>
            <a:pPr marL="0" indent="0" eaLnBrk="1" hangingPunct="1">
              <a:buFontTx/>
              <a:buNone/>
              <a:defRPr/>
            </a:pPr>
            <a:r>
              <a:rPr lang="en-US" b="1" dirty="0">
                <a:cs typeface="+mn-cs"/>
              </a:rPr>
              <a:t>The Fallout from Snowden’s Revelations</a:t>
            </a:r>
          </a:p>
          <a:p>
            <a:pPr marL="400050" lvl="1" indent="0" eaLnBrk="1" hangingPunct="1">
              <a:spcBef>
                <a:spcPts val="1920"/>
              </a:spcBef>
              <a:buFontTx/>
              <a:buNone/>
              <a:defRPr/>
            </a:pPr>
            <a:r>
              <a:rPr lang="en-US" i="1" dirty="0">
                <a:cs typeface="+mn-cs"/>
              </a:rPr>
              <a:t>What government program was revealed by the documents that Edward Snowden leaked?</a:t>
            </a:r>
            <a:br>
              <a:rPr lang="en-US" i="1" dirty="0">
                <a:cs typeface="+mn-cs"/>
              </a:rPr>
            </a:br>
            <a:br>
              <a:rPr lang="en-US" i="1" dirty="0">
                <a:cs typeface="+mn-cs"/>
              </a:rPr>
            </a:br>
            <a:r>
              <a:rPr lang="en-US" i="1" dirty="0">
                <a:cs typeface="+mn-cs"/>
              </a:rPr>
              <a:t>When was this program first authorized?</a:t>
            </a:r>
            <a:br>
              <a:rPr lang="en-US" i="1" dirty="0">
                <a:cs typeface="+mn-cs"/>
              </a:rPr>
            </a:br>
            <a:br>
              <a:rPr lang="en-US" i="1" dirty="0">
                <a:cs typeface="+mn-cs"/>
              </a:rPr>
            </a:br>
            <a:r>
              <a:rPr lang="en-US" i="1" dirty="0">
                <a:cs typeface="+mn-cs"/>
              </a:rPr>
              <a:t>What led to President Obama announcing that the program would be scaled back?</a:t>
            </a:r>
            <a:br>
              <a:rPr lang="en-US" i="1" dirty="0">
                <a:cs typeface="+mn-cs"/>
              </a:rPr>
            </a:br>
            <a:br>
              <a:rPr lang="en-US" i="1" dirty="0">
                <a:cs typeface="+mn-cs"/>
              </a:rPr>
            </a:br>
            <a:r>
              <a:rPr lang="en-US" i="1" dirty="0">
                <a:cs typeface="+mn-cs"/>
              </a:rPr>
              <a:t>Do you think Snowden is a criminal? A hero? A traitor? A patriot?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2F9A8BD-7B16-A746-8F56-FA467BE2878B}"/>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92561D82-0ED0-424D-A72B-288FF3C37C0E}" type="slidenum">
              <a:rPr lang="en-US" altLang="en-US" sz="1400" smtClean="0"/>
              <a:pPr eaLnBrk="1" hangingPunct="1">
                <a:spcBef>
                  <a:spcPct val="0"/>
                </a:spcBef>
                <a:buFontTx/>
                <a:buNone/>
                <a:defRPr/>
              </a:pPr>
              <a:t>71</a:t>
            </a:fld>
            <a:endParaRPr lang="en-US" altLang="en-US" sz="1400" dirty="0"/>
          </a:p>
        </p:txBody>
      </p:sp>
      <p:sp>
        <p:nvSpPr>
          <p:cNvPr id="155650" name="Rectangle 2">
            <a:extLst>
              <a:ext uri="{FF2B5EF4-FFF2-40B4-BE49-F238E27FC236}">
                <a16:creationId xmlns:a16="http://schemas.microsoft.com/office/drawing/2014/main" id="{DD2D4673-0D93-5448-A93D-38B4AB9E7CEE}"/>
              </a:ext>
            </a:extLst>
          </p:cNvPr>
          <p:cNvSpPr>
            <a:spLocks noGrp="1" noChangeArrowheads="1"/>
          </p:cNvSpPr>
          <p:nvPr>
            <p:ph type="title"/>
          </p:nvPr>
        </p:nvSpPr>
        <p:spPr/>
        <p:txBody>
          <a:bodyPr/>
          <a:lstStyle/>
          <a:p>
            <a:pPr eaLnBrk="1" hangingPunct="1">
              <a:defRPr/>
            </a:pPr>
            <a:r>
              <a:rPr lang="en-US" i="1" dirty="0">
                <a:cs typeface="+mj-cs"/>
              </a:rPr>
              <a:t>Who Am I?</a:t>
            </a:r>
            <a:endParaRPr lang="en-US" dirty="0">
              <a:cs typeface="+mj-cs"/>
            </a:endParaRPr>
          </a:p>
        </p:txBody>
      </p:sp>
      <p:sp>
        <p:nvSpPr>
          <p:cNvPr id="155653" name="Rectangle 5">
            <a:extLst>
              <a:ext uri="{FF2B5EF4-FFF2-40B4-BE49-F238E27FC236}">
                <a16:creationId xmlns:a16="http://schemas.microsoft.com/office/drawing/2014/main" id="{91FF12B9-DF0D-614D-9F29-1381CEB025CA}"/>
              </a:ext>
            </a:extLst>
          </p:cNvPr>
          <p:cNvSpPr>
            <a:spLocks noChangeArrowheads="1"/>
          </p:cNvSpPr>
          <p:nvPr/>
        </p:nvSpPr>
        <p:spPr bwMode="auto">
          <a:xfrm>
            <a:off x="5638800" y="2362200"/>
            <a:ext cx="2514600" cy="2286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lstStyle/>
          <a:p>
            <a:pPr eaLnBrk="1" hangingPunct="1">
              <a:defRPr/>
            </a:pPr>
            <a:r>
              <a:rPr lang="en-US" i="1" dirty="0">
                <a:latin typeface="Arial" charset="0"/>
                <a:ea typeface="ＭＳ Ｐゴシック" charset="0"/>
              </a:rPr>
              <a:t>I was very </a:t>
            </a:r>
          </a:p>
          <a:p>
            <a:pPr eaLnBrk="1" hangingPunct="1">
              <a:defRPr/>
            </a:pPr>
            <a:r>
              <a:rPr lang="en-US" i="1" dirty="0">
                <a:latin typeface="Arial" charset="0"/>
                <a:ea typeface="ＭＳ Ｐゴシック" charset="0"/>
              </a:rPr>
              <a:t>versatile. </a:t>
            </a:r>
          </a:p>
          <a:p>
            <a:pPr eaLnBrk="1" hangingPunct="1">
              <a:defRPr/>
            </a:pPr>
            <a:r>
              <a:rPr lang="en-US" i="1" dirty="0">
                <a:latin typeface="Arial" charset="0"/>
                <a:ea typeface="ＭＳ Ｐゴシック" charset="0"/>
              </a:rPr>
              <a:t>Can you name </a:t>
            </a:r>
          </a:p>
          <a:p>
            <a:pPr eaLnBrk="1" hangingPunct="1">
              <a:defRPr/>
            </a:pPr>
            <a:r>
              <a:rPr lang="en-US" i="1" dirty="0">
                <a:latin typeface="Arial" charset="0"/>
                <a:ea typeface="ＭＳ Ｐゴシック" charset="0"/>
              </a:rPr>
              <a:t>four items on my </a:t>
            </a:r>
          </a:p>
          <a:p>
            <a:pPr eaLnBrk="1" hangingPunct="1">
              <a:defRPr/>
            </a:pPr>
            <a:r>
              <a:rPr lang="en-US" i="1" dirty="0">
                <a:latin typeface="Arial" charset="0"/>
                <a:ea typeface="ＭＳ Ｐゴシック" charset="0"/>
              </a:rPr>
              <a:t>resume?</a:t>
            </a:r>
          </a:p>
        </p:txBody>
      </p:sp>
      <p:pic>
        <p:nvPicPr>
          <p:cNvPr id="3" name="Picture 2" descr="A sketch of Bob Bem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125980"/>
            <a:ext cx="2453640" cy="27584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16F0243A-5892-F94D-9532-B8117031C086}"/>
              </a:ext>
            </a:extLst>
          </p:cNvPr>
          <p:cNvSpPr>
            <a:spLocks noGrp="1"/>
          </p:cNvSpPr>
          <p:nvPr>
            <p:ph type="sldNum" sz="quarter" idx="10"/>
          </p:nvPr>
        </p:nvSpPr>
        <p:spPr>
          <a:xfrm>
            <a:off x="304800" y="6324600"/>
            <a:ext cx="2133600" cy="320675"/>
          </a:xfrm>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31A19CC5-B2D5-1349-BFF6-919C02DB94F4}" type="slidenum">
              <a:rPr lang="en-US" altLang="en-US" sz="1400" smtClean="0"/>
              <a:pPr eaLnBrk="1" hangingPunct="1">
                <a:spcBef>
                  <a:spcPct val="0"/>
                </a:spcBef>
                <a:buFontTx/>
                <a:buNone/>
                <a:defRPr/>
              </a:pPr>
              <a:t>72</a:t>
            </a:fld>
            <a:endParaRPr lang="en-US" altLang="en-US" sz="1400" dirty="0"/>
          </a:p>
        </p:txBody>
      </p:sp>
      <p:sp>
        <p:nvSpPr>
          <p:cNvPr id="157698" name="Rectangle 2">
            <a:extLst>
              <a:ext uri="{FF2B5EF4-FFF2-40B4-BE49-F238E27FC236}">
                <a16:creationId xmlns:a16="http://schemas.microsoft.com/office/drawing/2014/main" id="{F22E84BB-71F5-D440-8308-F7730879A252}"/>
              </a:ext>
            </a:extLst>
          </p:cNvPr>
          <p:cNvSpPr>
            <a:spLocks noGrp="1" noChangeArrowheads="1"/>
          </p:cNvSpPr>
          <p:nvPr>
            <p:ph type="title"/>
          </p:nvPr>
        </p:nvSpPr>
        <p:spPr/>
        <p:txBody>
          <a:bodyPr/>
          <a:lstStyle/>
          <a:p>
            <a:pPr eaLnBrk="1" hangingPunct="1">
              <a:defRPr/>
            </a:pPr>
            <a:r>
              <a:rPr lang="en-US" i="1" dirty="0">
                <a:cs typeface="+mj-cs"/>
              </a:rPr>
              <a:t>Do You Know?</a:t>
            </a:r>
            <a:endParaRPr lang="en-US" dirty="0">
              <a:cs typeface="+mj-cs"/>
            </a:endParaRPr>
          </a:p>
        </p:txBody>
      </p:sp>
      <p:sp>
        <p:nvSpPr>
          <p:cNvPr id="157702" name="Rectangle 6">
            <a:extLst>
              <a:ext uri="{FF2B5EF4-FFF2-40B4-BE49-F238E27FC236}">
                <a16:creationId xmlns:a16="http://schemas.microsoft.com/office/drawing/2014/main" id="{8BDEB758-82FF-FE45-B549-280C104A0EBD}"/>
              </a:ext>
            </a:extLst>
          </p:cNvPr>
          <p:cNvSpPr>
            <a:spLocks noChangeArrowheads="1"/>
          </p:cNvSpPr>
          <p:nvPr/>
        </p:nvSpPr>
        <p:spPr bwMode="auto">
          <a:xfrm>
            <a:off x="1830388" y="2667000"/>
            <a:ext cx="594360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ormAutofit lnSpcReduction="10000"/>
          </a:bodyPr>
          <a:lstStyle/>
          <a:p>
            <a:pPr eaLnBrk="1" hangingPunct="1">
              <a:defRPr/>
            </a:pPr>
            <a:r>
              <a:rPr lang="en-US" sz="1800" i="1" dirty="0">
                <a:latin typeface="Arial" charset="0"/>
                <a:ea typeface="ＭＳ Ｐゴシック" charset="0"/>
              </a:rPr>
              <a:t>How many computer character sets existed</a:t>
            </a:r>
          </a:p>
          <a:p>
            <a:pPr eaLnBrk="1" hangingPunct="1">
              <a:defRPr/>
            </a:pPr>
            <a:r>
              <a:rPr lang="en-US" sz="1800" i="1" dirty="0">
                <a:latin typeface="Arial" charset="0"/>
                <a:ea typeface="ＭＳ Ｐゴシック" charset="0"/>
              </a:rPr>
              <a:t>in 1960?</a:t>
            </a:r>
          </a:p>
          <a:p>
            <a:pPr eaLnBrk="1" hangingPunct="1">
              <a:defRPr/>
            </a:pPr>
            <a:endParaRPr lang="en-US" sz="1800" i="1" dirty="0">
              <a:latin typeface="Arial" charset="0"/>
              <a:ea typeface="ＭＳ Ｐゴシック" charset="0"/>
            </a:endParaRPr>
          </a:p>
          <a:p>
            <a:pPr eaLnBrk="1" hangingPunct="1">
              <a:defRPr/>
            </a:pPr>
            <a:r>
              <a:rPr lang="en-US" sz="1800" i="1" dirty="0">
                <a:latin typeface="Arial" charset="0"/>
                <a:ea typeface="ＭＳ Ｐゴシック" charset="0"/>
              </a:rPr>
              <a:t>What happened between 10/24/02 and </a:t>
            </a:r>
          </a:p>
          <a:p>
            <a:pPr eaLnBrk="1" hangingPunct="1">
              <a:defRPr/>
            </a:pPr>
            <a:r>
              <a:rPr lang="en-US" sz="1800" i="1" dirty="0">
                <a:latin typeface="Arial" charset="0"/>
                <a:ea typeface="ＭＳ Ｐゴシック" charset="0"/>
              </a:rPr>
              <a:t>10/26/02 to guests of Holiday Inn, Holiday Inn </a:t>
            </a:r>
            <a:br>
              <a:rPr lang="en-US" sz="1800" i="1" dirty="0">
                <a:latin typeface="Arial" charset="0"/>
                <a:ea typeface="ＭＳ Ｐゴシック" charset="0"/>
              </a:rPr>
            </a:br>
            <a:r>
              <a:rPr lang="en-US" sz="1800" i="1" dirty="0">
                <a:latin typeface="Arial" charset="0"/>
                <a:ea typeface="ＭＳ Ｐゴシック" charset="0"/>
              </a:rPr>
              <a:t>Express, or Crown Plaza?</a:t>
            </a:r>
          </a:p>
          <a:p>
            <a:pPr eaLnBrk="1" hangingPunct="1">
              <a:defRPr/>
            </a:pPr>
            <a:endParaRPr lang="en-US" sz="1800" i="1" dirty="0">
              <a:latin typeface="Arial" charset="0"/>
              <a:ea typeface="ＭＳ Ｐゴシック" charset="0"/>
            </a:endParaRPr>
          </a:p>
          <a:p>
            <a:pPr eaLnBrk="1" hangingPunct="1">
              <a:defRPr/>
            </a:pPr>
            <a:r>
              <a:rPr lang="en-US" sz="1800" i="1" dirty="0">
                <a:latin typeface="Arial" charset="0"/>
                <a:ea typeface="ＭＳ Ｐゴシック" charset="0"/>
              </a:rPr>
              <a:t>What criteria are used in Japan’s phone </a:t>
            </a:r>
            <a:br>
              <a:rPr lang="en-US" sz="1800" i="1" dirty="0">
                <a:latin typeface="Arial" charset="0"/>
                <a:ea typeface="ＭＳ Ｐゴシック" charset="0"/>
              </a:rPr>
            </a:br>
            <a:r>
              <a:rPr lang="en-US" sz="1800" i="1" dirty="0">
                <a:latin typeface="Arial" charset="0"/>
                <a:ea typeface="ＭＳ Ｐゴシック" charset="0"/>
              </a:rPr>
              <a:t>answering competition?</a:t>
            </a:r>
          </a:p>
          <a:p>
            <a:pPr eaLnBrk="1" hangingPunct="1">
              <a:defRPr/>
            </a:pPr>
            <a:endParaRPr lang="en-US" sz="1800" i="1" dirty="0">
              <a:latin typeface="Arial" charset="0"/>
              <a:ea typeface="ＭＳ Ｐゴシック" charset="0"/>
            </a:endParaRPr>
          </a:p>
          <a:p>
            <a:pPr eaLnBrk="1" hangingPunct="1">
              <a:defRPr/>
            </a:pPr>
            <a:r>
              <a:rPr lang="en-US" sz="1800" i="1" dirty="0">
                <a:latin typeface="Arial" charset="0"/>
                <a:ea typeface="ＭＳ Ｐゴシック" charset="0"/>
              </a:rPr>
              <a:t>Who described the telegraph as a kind of </a:t>
            </a:r>
          </a:p>
          <a:p>
            <a:pPr eaLnBrk="1" hangingPunct="1">
              <a:defRPr/>
            </a:pPr>
            <a:r>
              <a:rPr lang="en-US" sz="1800" i="1" dirty="0">
                <a:latin typeface="Arial" charset="0"/>
                <a:ea typeface="ＭＳ Ｐゴシック" charset="0"/>
              </a:rPr>
              <a:t>very long cat?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6E2EC5C3-2FFA-344E-897F-C412E8D0FBD6}"/>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90CF5726-6F69-3049-92D9-81710B9C3840}" type="slidenum">
              <a:rPr lang="en-US" altLang="en-US" sz="1400" smtClean="0"/>
              <a:pPr eaLnBrk="1" hangingPunct="1">
                <a:spcBef>
                  <a:spcPct val="0"/>
                </a:spcBef>
                <a:buFontTx/>
                <a:buNone/>
                <a:defRPr/>
              </a:pPr>
              <a:t>8</a:t>
            </a:fld>
            <a:endParaRPr lang="en-US" altLang="en-US" sz="1400" dirty="0"/>
          </a:p>
        </p:txBody>
      </p:sp>
      <p:sp>
        <p:nvSpPr>
          <p:cNvPr id="2051" name="Rectangle 3">
            <a:extLst>
              <a:ext uri="{FF2B5EF4-FFF2-40B4-BE49-F238E27FC236}">
                <a16:creationId xmlns:a16="http://schemas.microsoft.com/office/drawing/2014/main" id="{A20A73F5-6592-B14A-93E3-2E2902870890}"/>
              </a:ext>
            </a:extLst>
          </p:cNvPr>
          <p:cNvSpPr>
            <a:spLocks noGrp="1" noChangeArrowheads="1"/>
          </p:cNvSpPr>
          <p:nvPr>
            <p:ph type="title"/>
          </p:nvPr>
        </p:nvSpPr>
        <p:spPr/>
        <p:txBody>
          <a:bodyPr/>
          <a:lstStyle/>
          <a:p>
            <a:pPr eaLnBrk="1" hangingPunct="1">
              <a:defRPr/>
            </a:pPr>
            <a:r>
              <a:rPr lang="en-US" dirty="0">
                <a:cs typeface="+mj-cs"/>
              </a:rPr>
              <a:t>Analog and Digital Information </a:t>
            </a:r>
            <a:r>
              <a:rPr lang="en-US" sz="1800" dirty="0">
                <a:cs typeface="+mj-cs"/>
              </a:rPr>
              <a:t>(3 of 4)</a:t>
            </a:r>
            <a:endParaRPr lang="en-US" sz="1800" i="1" dirty="0">
              <a:cs typeface="+mj-cs"/>
            </a:endParaRPr>
          </a:p>
        </p:txBody>
      </p:sp>
      <p:sp>
        <p:nvSpPr>
          <p:cNvPr id="22531" name="Rectangle 8">
            <a:extLst>
              <a:ext uri="{FF2B5EF4-FFF2-40B4-BE49-F238E27FC236}">
                <a16:creationId xmlns:a16="http://schemas.microsoft.com/office/drawing/2014/main" id="{0FB666BD-9054-6141-9AE1-B3BBB9556967}"/>
              </a:ext>
            </a:extLst>
          </p:cNvPr>
          <p:cNvSpPr>
            <a:spLocks noChangeArrowheads="1"/>
          </p:cNvSpPr>
          <p:nvPr/>
        </p:nvSpPr>
        <p:spPr bwMode="auto">
          <a:xfrm>
            <a:off x="1371600" y="2057400"/>
            <a:ext cx="1524000" cy="1143000"/>
          </a:xfrm>
          <a:prstGeom prst="rect">
            <a:avLst/>
          </a:prstGeom>
          <a:solidFill>
            <a:schemeClr val="bg1"/>
          </a:solidFill>
          <a:ln w="9525">
            <a:solidFill>
              <a:schemeClr val="tx1"/>
            </a:solidFill>
            <a:miter lim="800000"/>
            <a:headEnd/>
            <a:tailEnd/>
          </a:ln>
        </p:spPr>
        <p:txBody>
          <a:bodyPr wrap="none"/>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dirty="0"/>
              <a:t>A mercury </a:t>
            </a:r>
            <a:br>
              <a:rPr lang="en-US" altLang="en-US" sz="1600" dirty="0"/>
            </a:br>
            <a:r>
              <a:rPr lang="en-US" altLang="en-US" sz="1600" dirty="0"/>
              <a:t>thermometer</a:t>
            </a:r>
          </a:p>
          <a:p>
            <a:pPr eaLnBrk="1" hangingPunct="1">
              <a:spcBef>
                <a:spcPct val="0"/>
              </a:spcBef>
              <a:buFontTx/>
              <a:buNone/>
            </a:pPr>
            <a:r>
              <a:rPr lang="en-US" altLang="en-US" sz="1600" dirty="0"/>
              <a:t>is an analog </a:t>
            </a:r>
            <a:br>
              <a:rPr lang="en-US" altLang="en-US" sz="1600" dirty="0"/>
            </a:br>
            <a:r>
              <a:rPr lang="en-US" altLang="en-US" sz="1600" dirty="0"/>
              <a:t>device</a:t>
            </a:r>
          </a:p>
        </p:txBody>
      </p:sp>
      <p:pic>
        <p:nvPicPr>
          <p:cNvPr id="3" name="Picture 2" descr="An illustration shows a mercury thermometer, where the mercury is indicating 74.568 degrees Fahrenheit."/>
          <p:cNvPicPr>
            <a:picLocks noChangeAspect="1"/>
          </p:cNvPicPr>
          <p:nvPr/>
        </p:nvPicPr>
        <p:blipFill>
          <a:blip r:embed="rId2"/>
          <a:stretch>
            <a:fillRect/>
          </a:stretch>
        </p:blipFill>
        <p:spPr>
          <a:xfrm>
            <a:off x="3771775" y="1600200"/>
            <a:ext cx="1752850" cy="4374778"/>
          </a:xfrm>
          <a:prstGeom prst="rect">
            <a:avLst/>
          </a:prstGeom>
        </p:spPr>
      </p:pic>
      <p:sp>
        <p:nvSpPr>
          <p:cNvPr id="4" name="Rectangle 3"/>
          <p:cNvSpPr/>
          <p:nvPr/>
        </p:nvSpPr>
        <p:spPr>
          <a:xfrm>
            <a:off x="5867400" y="3372090"/>
            <a:ext cx="2819400" cy="830997"/>
          </a:xfrm>
          <a:prstGeom prst="rect">
            <a:avLst/>
          </a:prstGeom>
        </p:spPr>
        <p:txBody>
          <a:bodyPr wrap="square">
            <a:spAutoFit/>
          </a:bodyPr>
          <a:lstStyle/>
          <a:p>
            <a:r>
              <a:rPr lang="en-IN" sz="1600" dirty="0">
                <a:latin typeface="+mn-lt"/>
              </a:rPr>
              <a:t>A mercury thermometer continually rises in direct proportion to the temperature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91C6A9-77E0-CD49-89F8-3E7EA7CFF29C}"/>
              </a:ext>
            </a:extLst>
          </p:cNvPr>
          <p:cNvSpPr>
            <a:spLocks noGrp="1"/>
          </p:cNvSpPr>
          <p:nvPr>
            <p:ph type="sldNum" sz="quarter" idx="10"/>
          </p:nvPr>
        </p:nvSpPr>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fld id="{2EACF452-5088-7547-B00E-AF558DDB0785}" type="slidenum">
              <a:rPr lang="en-US" altLang="en-US" sz="1400" smtClean="0"/>
              <a:pPr eaLnBrk="1" hangingPunct="1">
                <a:spcBef>
                  <a:spcPct val="0"/>
                </a:spcBef>
                <a:buFontTx/>
                <a:buNone/>
                <a:defRPr/>
              </a:pPr>
              <a:t>9</a:t>
            </a:fld>
            <a:endParaRPr lang="en-US" altLang="en-US" sz="1400" dirty="0"/>
          </a:p>
        </p:txBody>
      </p:sp>
      <p:sp>
        <p:nvSpPr>
          <p:cNvPr id="56322" name="Rectangle 2">
            <a:extLst>
              <a:ext uri="{FF2B5EF4-FFF2-40B4-BE49-F238E27FC236}">
                <a16:creationId xmlns:a16="http://schemas.microsoft.com/office/drawing/2014/main" id="{AB07C9F1-4A68-944C-897E-47FC844E7AEF}"/>
              </a:ext>
            </a:extLst>
          </p:cNvPr>
          <p:cNvSpPr>
            <a:spLocks noGrp="1" noChangeArrowheads="1"/>
          </p:cNvSpPr>
          <p:nvPr>
            <p:ph type="title"/>
          </p:nvPr>
        </p:nvSpPr>
        <p:spPr/>
        <p:txBody>
          <a:bodyPr/>
          <a:lstStyle/>
          <a:p>
            <a:pPr eaLnBrk="1" hangingPunct="1">
              <a:defRPr/>
            </a:pPr>
            <a:r>
              <a:rPr lang="en-US" dirty="0">
                <a:cs typeface="+mj-cs"/>
              </a:rPr>
              <a:t>Analog and Digital Information </a:t>
            </a:r>
            <a:r>
              <a:rPr lang="en-US" sz="1800" dirty="0">
                <a:cs typeface="+mj-cs"/>
              </a:rPr>
              <a:t>(4 of 4)</a:t>
            </a:r>
            <a:endParaRPr lang="en-US" sz="1800" i="1" dirty="0">
              <a:cs typeface="+mj-cs"/>
            </a:endParaRPr>
          </a:p>
        </p:txBody>
      </p:sp>
      <p:sp>
        <p:nvSpPr>
          <p:cNvPr id="56323" name="Rectangle 3">
            <a:extLst>
              <a:ext uri="{FF2B5EF4-FFF2-40B4-BE49-F238E27FC236}">
                <a16:creationId xmlns:a16="http://schemas.microsoft.com/office/drawing/2014/main" id="{C9F98DD4-F026-764A-8745-CB5CA49C658D}"/>
              </a:ext>
            </a:extLst>
          </p:cNvPr>
          <p:cNvSpPr>
            <a:spLocks noGrp="1" noChangeArrowheads="1"/>
          </p:cNvSpPr>
          <p:nvPr>
            <p:ph type="body" idx="1"/>
          </p:nvPr>
        </p:nvSpPr>
        <p:spPr/>
        <p:txBody>
          <a:bodyPr/>
          <a:lstStyle/>
          <a:p>
            <a:pPr marL="0" indent="0" eaLnBrk="1" hangingPunct="1">
              <a:buFontTx/>
              <a:buNone/>
              <a:defRPr/>
            </a:pPr>
            <a:r>
              <a:rPr lang="en-US" sz="2800" dirty="0">
                <a:cs typeface="+mn-cs"/>
              </a:rPr>
              <a:t>Computers cannot work well with </a:t>
            </a:r>
            <a:r>
              <a:rPr lang="en-US" sz="2800" dirty="0">
                <a:solidFill>
                  <a:srgbClr val="FF6600"/>
                </a:solidFill>
                <a:cs typeface="+mn-cs"/>
              </a:rPr>
              <a:t>analog </a:t>
            </a:r>
            <a:r>
              <a:rPr lang="en-US" sz="2800" dirty="0">
                <a:cs typeface="+mn-cs"/>
              </a:rPr>
              <a:t>data, so we digitize the data </a:t>
            </a:r>
          </a:p>
          <a:p>
            <a:pPr marL="0" indent="0" eaLnBrk="1" hangingPunct="1">
              <a:buFontTx/>
              <a:buNone/>
              <a:defRPr/>
            </a:pPr>
            <a:endParaRPr lang="en-US" sz="2800" dirty="0">
              <a:cs typeface="+mn-cs"/>
            </a:endParaRPr>
          </a:p>
          <a:p>
            <a:pPr marL="0" indent="0" eaLnBrk="1" hangingPunct="1">
              <a:buFontTx/>
              <a:buNone/>
              <a:defRPr/>
            </a:pPr>
            <a:r>
              <a:rPr lang="en-US" sz="2800" b="1" dirty="0">
                <a:solidFill>
                  <a:srgbClr val="FF6600"/>
                </a:solidFill>
                <a:cs typeface="+mn-cs"/>
              </a:rPr>
              <a:t>Digitize</a:t>
            </a:r>
            <a:r>
              <a:rPr lang="en-US" sz="2800" dirty="0">
                <a:solidFill>
                  <a:srgbClr val="FF6600"/>
                </a:solidFill>
                <a:cs typeface="+mn-cs"/>
              </a:rPr>
              <a:t> </a:t>
            </a:r>
          </a:p>
          <a:p>
            <a:pPr marL="0" indent="0" eaLnBrk="1" hangingPunct="1">
              <a:buFontTx/>
              <a:buNone/>
              <a:defRPr/>
            </a:pPr>
            <a:r>
              <a:rPr lang="en-US" sz="2800" dirty="0">
                <a:cs typeface="+mn-cs"/>
              </a:rPr>
              <a:t>Break data into pieces and represent those pieces separately</a:t>
            </a:r>
          </a:p>
          <a:p>
            <a:pPr marL="0" indent="0" eaLnBrk="1" hangingPunct="1">
              <a:buFontTx/>
              <a:buNone/>
              <a:defRPr/>
            </a:pPr>
            <a:endParaRPr lang="en-US" sz="2800" i="1" dirty="0">
              <a:cs typeface="+mn-cs"/>
            </a:endParaRPr>
          </a:p>
          <a:p>
            <a:pPr marL="0" indent="0" eaLnBrk="1" hangingPunct="1">
              <a:buFontTx/>
              <a:buNone/>
              <a:defRPr/>
            </a:pPr>
            <a:r>
              <a:rPr lang="en-US" sz="2800" i="1" dirty="0">
                <a:cs typeface="+mn-cs"/>
              </a:rPr>
              <a:t>Why do we use binary to represent digitized data?</a:t>
            </a:r>
            <a:r>
              <a:rPr lang="en-US" sz="2800" dirty="0">
                <a:cs typeface="+mn-cs"/>
              </a:rPr>
              <a:t> </a:t>
            </a:r>
          </a:p>
          <a:p>
            <a:pPr marL="0" indent="0" eaLnBrk="1" hangingPunct="1">
              <a:buFontTx/>
              <a:buNone/>
              <a:defRPr/>
            </a:pPr>
            <a:endParaRPr lang="en-US" sz="2800" dirty="0">
              <a:cs typeface="+mn-cs"/>
            </a:endParaRPr>
          </a:p>
        </p:txBody>
      </p:sp>
    </p:spTree>
  </p:cSld>
  <p:clrMapOvr>
    <a:masterClrMapping/>
  </p:clrMapOvr>
</p:sld>
</file>

<file path=ppt/theme/theme1.xml><?xml version="1.0" encoding="utf-8"?>
<a:theme xmlns:a="http://schemas.openxmlformats.org/drawingml/2006/main" name="Default Design">
  <a:themeElements>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8404</TotalTime>
  <Words>3001</Words>
  <Application>Microsoft Macintosh PowerPoint</Application>
  <PresentationFormat>On-screen Show (4:3)</PresentationFormat>
  <Paragraphs>586</Paragraphs>
  <Slides>72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ＭＳ Ｐゴシック</vt:lpstr>
      <vt:lpstr>Arial</vt:lpstr>
      <vt:lpstr>Courier</vt:lpstr>
      <vt:lpstr>Lucida Console</vt:lpstr>
      <vt:lpstr>Symbol</vt:lpstr>
      <vt:lpstr>Default Design</vt:lpstr>
      <vt:lpstr>Chapter 3</vt:lpstr>
      <vt:lpstr>Chapter Goals (1 of 2)</vt:lpstr>
      <vt:lpstr>Chapter Goals (2 of 2)</vt:lpstr>
      <vt:lpstr>Data and Computers (1 of 2)</vt:lpstr>
      <vt:lpstr>Data and Computers (2 of 2)</vt:lpstr>
      <vt:lpstr>Analog and Digital Information (1 of 4)</vt:lpstr>
      <vt:lpstr>Analog and Digital Information (2 of 4)</vt:lpstr>
      <vt:lpstr>Analog and Digital Information (3 of 4)</vt:lpstr>
      <vt:lpstr>Analog and Digital Information (4 of 4)</vt:lpstr>
      <vt:lpstr>Electronic Signals (1 of 2)</vt:lpstr>
      <vt:lpstr>Electronic Signals (2 of 2)</vt:lpstr>
      <vt:lpstr>Binary Representations (1 of 3)</vt:lpstr>
      <vt:lpstr>Binary Representations (2 of 3)</vt:lpstr>
      <vt:lpstr>Binary Representations (3 of 3)</vt:lpstr>
      <vt:lpstr>Representing Natural Numbers</vt:lpstr>
      <vt:lpstr>Representing Negative Values (1 of 8)</vt:lpstr>
      <vt:lpstr>Representing Negative Values (2 of 8)</vt:lpstr>
      <vt:lpstr>Representing Negative Values (3 of 8)</vt:lpstr>
      <vt:lpstr>Representing Negative Values (4 of 8)</vt:lpstr>
      <vt:lpstr>Representing Negative Values (5 of 8)</vt:lpstr>
      <vt:lpstr>Representing Negative Values (6 of 8)</vt:lpstr>
      <vt:lpstr>Representing Negative Values (7 of 8)</vt:lpstr>
      <vt:lpstr>Representing Negative Values (8 of 8)</vt:lpstr>
      <vt:lpstr>Number Overflow</vt:lpstr>
      <vt:lpstr>Representing Real Numbers (1 of 5)</vt:lpstr>
      <vt:lpstr>Representing Real Numbers (2 of 5)</vt:lpstr>
      <vt:lpstr>Representing Real Numbers (3 of 5)</vt:lpstr>
      <vt:lpstr>Representing Real Numbers (4 of 5)</vt:lpstr>
      <vt:lpstr>Representing Real Numbers (5 of 5)</vt:lpstr>
      <vt:lpstr>Representing Text</vt:lpstr>
      <vt:lpstr>The ASCII Character Set</vt:lpstr>
      <vt:lpstr>ASCII Character Set Mapping</vt:lpstr>
      <vt:lpstr>The ASCII Character Set</vt:lpstr>
      <vt:lpstr>The Unicode Character Set (1 of 2)</vt:lpstr>
      <vt:lpstr>The Unicode Character Set (2 of 2)</vt:lpstr>
      <vt:lpstr>Text Compression</vt:lpstr>
      <vt:lpstr>Keyword Encoding (1 of 4)</vt:lpstr>
      <vt:lpstr>Keyword Encoding (2 of 4)</vt:lpstr>
      <vt:lpstr>Keyword Encoding (3 of 4)</vt:lpstr>
      <vt:lpstr>Keyword Encoding</vt:lpstr>
      <vt:lpstr>Run-Length Encoding (1 of 2)</vt:lpstr>
      <vt:lpstr>Run-Length Encoding (2 of 2)</vt:lpstr>
      <vt:lpstr>Huffman Encoding (1 of 5)</vt:lpstr>
      <vt:lpstr>Huffman Encoding (2 of 5)</vt:lpstr>
      <vt:lpstr>Huffman Encoding (3 of 5)</vt:lpstr>
      <vt:lpstr>Huffman Encoding (4 of 5)</vt:lpstr>
      <vt:lpstr>Huffman Encoding (5 of 5)</vt:lpstr>
      <vt:lpstr>Representing Audio Information (1 of 5)</vt:lpstr>
      <vt:lpstr>Representing Audio Information (2 of 5)</vt:lpstr>
      <vt:lpstr>Representing Audio Information (3 of 5)</vt:lpstr>
      <vt:lpstr>Representing Audio Information (4 of 5)</vt:lpstr>
      <vt:lpstr>Representing Audio Information (5 of 5)</vt:lpstr>
      <vt:lpstr>Audio Formats</vt:lpstr>
      <vt:lpstr>Representing Images and Graphics  (1 of 6)</vt:lpstr>
      <vt:lpstr>Representing Images and Graphics  (2 of 6)</vt:lpstr>
      <vt:lpstr>Representing Images and Graphics  (3 of 6)</vt:lpstr>
      <vt:lpstr>Representing Images and Graphics  (4 of 6)</vt:lpstr>
      <vt:lpstr>Representing Images and Graphics  (5 of 6)</vt:lpstr>
      <vt:lpstr>Representing Images and Graphics  (6 of 6)</vt:lpstr>
      <vt:lpstr>Digitized Images and Graphics (1 of 5)</vt:lpstr>
      <vt:lpstr>Digitized Images and Graphics (2 of 5)</vt:lpstr>
      <vt:lpstr>Digitized Images and Graphics (3 of 5)</vt:lpstr>
      <vt:lpstr>Digitized Images and Graphics  (4 of 5)</vt:lpstr>
      <vt:lpstr>Digitized Images and Graphics (5 of 5)</vt:lpstr>
      <vt:lpstr>Metadata</vt:lpstr>
      <vt:lpstr>Vector Graphics (1 of 2)</vt:lpstr>
      <vt:lpstr>Vector Graphics (2 of 2)</vt:lpstr>
      <vt:lpstr>Representing Video (1 of 2)</vt:lpstr>
      <vt:lpstr>Representing Video (2 of 2)</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 Healey</dc:creator>
  <cp:lastModifiedBy>Rachel DiMaggio</cp:lastModifiedBy>
  <cp:revision>249</cp:revision>
  <dcterms:created xsi:type="dcterms:W3CDTF">2002-05-14T19:08:29Z</dcterms:created>
  <dcterms:modified xsi:type="dcterms:W3CDTF">2019-01-08T21:28:50Z</dcterms:modified>
</cp:coreProperties>
</file>